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313" r:id="rId3"/>
    <p:sldId id="316" r:id="rId4"/>
    <p:sldId id="317" r:id="rId5"/>
    <p:sldId id="320" r:id="rId6"/>
    <p:sldId id="314" r:id="rId7"/>
    <p:sldId id="318" r:id="rId8"/>
    <p:sldId id="319" r:id="rId9"/>
    <p:sldId id="257" r:id="rId10"/>
    <p:sldId id="302" r:id="rId11"/>
    <p:sldId id="267" r:id="rId12"/>
    <p:sldId id="258" r:id="rId13"/>
    <p:sldId id="259" r:id="rId14"/>
    <p:sldId id="260" r:id="rId15"/>
    <p:sldId id="330" r:id="rId16"/>
    <p:sldId id="271" r:id="rId17"/>
    <p:sldId id="272" r:id="rId18"/>
    <p:sldId id="273" r:id="rId19"/>
    <p:sldId id="274" r:id="rId20"/>
    <p:sldId id="292" r:id="rId21"/>
    <p:sldId id="293" r:id="rId22"/>
    <p:sldId id="294" r:id="rId23"/>
    <p:sldId id="295" r:id="rId24"/>
    <p:sldId id="296" r:id="rId25"/>
    <p:sldId id="297" r:id="rId26"/>
    <p:sldId id="304" r:id="rId27"/>
    <p:sldId id="305" r:id="rId28"/>
    <p:sldId id="306" r:id="rId29"/>
    <p:sldId id="307" r:id="rId30"/>
    <p:sldId id="333" r:id="rId31"/>
    <p:sldId id="331" r:id="rId32"/>
    <p:sldId id="332" r:id="rId33"/>
    <p:sldId id="335" r:id="rId34"/>
    <p:sldId id="336" r:id="rId35"/>
    <p:sldId id="275" r:id="rId36"/>
    <p:sldId id="311" r:id="rId37"/>
    <p:sldId id="276" r:id="rId38"/>
    <p:sldId id="277" r:id="rId39"/>
    <p:sldId id="278" r:id="rId40"/>
    <p:sldId id="279" r:id="rId41"/>
    <p:sldId id="280" r:id="rId42"/>
    <p:sldId id="283" r:id="rId43"/>
    <p:sldId id="288" r:id="rId44"/>
    <p:sldId id="308" r:id="rId45"/>
    <p:sldId id="289" r:id="rId46"/>
    <p:sldId id="309" r:id="rId47"/>
    <p:sldId id="262" r:id="rId48"/>
    <p:sldId id="263" r:id="rId49"/>
    <p:sldId id="264" r:id="rId50"/>
    <p:sldId id="265" r:id="rId51"/>
    <p:sldId id="266" r:id="rId52"/>
    <p:sldId id="312"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11AF59-068F-42C3-8E23-18224826E41E}" type="doc">
      <dgm:prSet loTypeId="urn:microsoft.com/office/officeart/2005/8/layout/hList6" loCatId="list" qsTypeId="urn:microsoft.com/office/officeart/2005/8/quickstyle/3d6" qsCatId="3D" csTypeId="urn:microsoft.com/office/officeart/2005/8/colors/accent1_2" csCatId="accent1" phldr="1"/>
      <dgm:spPr/>
      <dgm:t>
        <a:bodyPr/>
        <a:lstStyle/>
        <a:p>
          <a:endParaRPr lang="en-IN"/>
        </a:p>
      </dgm:t>
    </dgm:pt>
    <dgm:pt modelId="{51381110-B10E-402C-9FA1-48FFC663F90C}">
      <dgm:prSet phldrT="[Text]" custT="1"/>
      <dgm:spPr/>
      <dgm:t>
        <a:bodyPr/>
        <a:lstStyle/>
        <a:p>
          <a:r>
            <a:rPr lang="en-IN" sz="1800" b="1" dirty="0" smtClean="0">
              <a:effectLst>
                <a:outerShdw blurRad="38100" dist="38100" dir="2700000" algn="tl">
                  <a:srgbClr val="000000">
                    <a:alpha val="43137"/>
                  </a:srgbClr>
                </a:outerShdw>
              </a:effectLst>
            </a:rPr>
            <a:t>Knowledge</a:t>
          </a:r>
          <a:endParaRPr lang="en-IN" sz="1800" b="1" dirty="0">
            <a:effectLst>
              <a:outerShdw blurRad="38100" dist="38100" dir="2700000" algn="tl">
                <a:srgbClr val="000000">
                  <a:alpha val="43137"/>
                </a:srgbClr>
              </a:outerShdw>
            </a:effectLst>
          </a:endParaRPr>
        </a:p>
      </dgm:t>
    </dgm:pt>
    <dgm:pt modelId="{5F2B2335-2DC0-427C-827B-357A52A17915}" type="parTrans" cxnId="{85645DAF-D3EE-443A-BE4D-A21A7DFB7758}">
      <dgm:prSet/>
      <dgm:spPr/>
      <dgm:t>
        <a:bodyPr/>
        <a:lstStyle/>
        <a:p>
          <a:endParaRPr lang="en-IN"/>
        </a:p>
      </dgm:t>
    </dgm:pt>
    <dgm:pt modelId="{BE3F8425-79CF-4195-8733-95BCE8F40435}" type="sibTrans" cxnId="{85645DAF-D3EE-443A-BE4D-A21A7DFB7758}">
      <dgm:prSet/>
      <dgm:spPr/>
      <dgm:t>
        <a:bodyPr/>
        <a:lstStyle/>
        <a:p>
          <a:endParaRPr lang="en-IN"/>
        </a:p>
      </dgm:t>
    </dgm:pt>
    <dgm:pt modelId="{405E86C0-952C-43E3-B04D-FB5CA81B2328}">
      <dgm:prSet phldrT="[Text]"/>
      <dgm:spPr/>
      <dgm:t>
        <a:bodyPr/>
        <a:lstStyle/>
        <a:p>
          <a:r>
            <a:rPr lang="en-US" b="1" dirty="0" smtClean="0">
              <a:effectLst>
                <a:outerShdw blurRad="38100" dist="38100" dir="2700000" algn="tl">
                  <a:srgbClr val="000000">
                    <a:alpha val="43137"/>
                  </a:srgbClr>
                </a:outerShdw>
              </a:effectLst>
              <a:latin typeface="Comic Sans MS" pitchFamily="66" charset="0"/>
            </a:rPr>
            <a:t>Capital Market Familiarity</a:t>
          </a:r>
          <a:br>
            <a:rPr lang="en-US" b="1" dirty="0" smtClean="0">
              <a:effectLst>
                <a:outerShdw blurRad="38100" dist="38100" dir="2700000" algn="tl">
                  <a:srgbClr val="000000">
                    <a:alpha val="43137"/>
                  </a:srgbClr>
                </a:outerShdw>
              </a:effectLst>
              <a:latin typeface="Comic Sans MS" pitchFamily="66" charset="0"/>
            </a:rPr>
          </a:br>
          <a:endParaRPr lang="en-IN" b="1" dirty="0">
            <a:effectLst>
              <a:outerShdw blurRad="38100" dist="38100" dir="2700000" algn="tl">
                <a:srgbClr val="000000">
                  <a:alpha val="43137"/>
                </a:srgbClr>
              </a:outerShdw>
            </a:effectLst>
          </a:endParaRPr>
        </a:p>
      </dgm:t>
    </dgm:pt>
    <dgm:pt modelId="{32DAD571-6100-40B1-8D6E-C5C7714A184A}" type="parTrans" cxnId="{C6B550D5-AF42-478D-9121-1F305BB0E997}">
      <dgm:prSet/>
      <dgm:spPr/>
      <dgm:t>
        <a:bodyPr/>
        <a:lstStyle/>
        <a:p>
          <a:endParaRPr lang="en-IN"/>
        </a:p>
      </dgm:t>
    </dgm:pt>
    <dgm:pt modelId="{73E36215-1BDB-4DAD-89DD-0E70BCB0927E}" type="sibTrans" cxnId="{C6B550D5-AF42-478D-9121-1F305BB0E997}">
      <dgm:prSet/>
      <dgm:spPr/>
      <dgm:t>
        <a:bodyPr/>
        <a:lstStyle/>
        <a:p>
          <a:endParaRPr lang="en-IN"/>
        </a:p>
      </dgm:t>
    </dgm:pt>
    <dgm:pt modelId="{036AB5D8-9B44-4C95-9E74-FBC5EF0490D6}">
      <dgm:prSet phldrT="[Text]" custT="1"/>
      <dgm:spPr/>
      <dgm:t>
        <a:bodyPr/>
        <a:lstStyle/>
        <a:p>
          <a:r>
            <a:rPr lang="en-US" sz="1800" b="1" dirty="0" smtClean="0">
              <a:effectLst>
                <a:outerShdw blurRad="38100" dist="38100" dir="2700000" algn="tl">
                  <a:srgbClr val="000000">
                    <a:alpha val="43137"/>
                  </a:srgbClr>
                </a:outerShdw>
              </a:effectLst>
              <a:latin typeface="Comic Sans MS" pitchFamily="66" charset="0"/>
            </a:rPr>
            <a:t/>
          </a:r>
          <a:br>
            <a:rPr lang="en-US" sz="1800" b="1" dirty="0" smtClean="0">
              <a:effectLst>
                <a:outerShdw blurRad="38100" dist="38100" dir="2700000" algn="tl">
                  <a:srgbClr val="000000">
                    <a:alpha val="43137"/>
                  </a:srgbClr>
                </a:outerShdw>
              </a:effectLst>
              <a:latin typeface="Comic Sans MS" pitchFamily="66" charset="0"/>
            </a:rPr>
          </a:br>
          <a:r>
            <a:rPr lang="en-US" sz="1800" b="1" dirty="0" smtClean="0">
              <a:effectLst>
                <a:outerShdw blurRad="38100" dist="38100" dir="2700000" algn="tl">
                  <a:srgbClr val="000000">
                    <a:alpha val="43137"/>
                  </a:srgbClr>
                </a:outerShdw>
              </a:effectLst>
              <a:latin typeface="Comic Sans MS" pitchFamily="66" charset="0"/>
            </a:rPr>
            <a:t>Liaisoning Ability</a:t>
          </a:r>
          <a:endParaRPr lang="en-IN" sz="1800" b="1" dirty="0">
            <a:effectLst>
              <a:outerShdw blurRad="38100" dist="38100" dir="2700000" algn="tl">
                <a:srgbClr val="000000">
                  <a:alpha val="43137"/>
                </a:srgbClr>
              </a:outerShdw>
            </a:effectLst>
          </a:endParaRPr>
        </a:p>
      </dgm:t>
    </dgm:pt>
    <dgm:pt modelId="{ED61C121-18B0-4F8C-9DA5-F0F088C60E7F}" type="parTrans" cxnId="{920DB209-A129-4D41-82AC-443781AC6B6F}">
      <dgm:prSet/>
      <dgm:spPr/>
      <dgm:t>
        <a:bodyPr/>
        <a:lstStyle/>
        <a:p>
          <a:endParaRPr lang="en-IN"/>
        </a:p>
      </dgm:t>
    </dgm:pt>
    <dgm:pt modelId="{F87ADFE4-88C8-46F0-9176-727ACDC299AF}" type="sibTrans" cxnId="{920DB209-A129-4D41-82AC-443781AC6B6F}">
      <dgm:prSet/>
      <dgm:spPr/>
      <dgm:t>
        <a:bodyPr/>
        <a:lstStyle/>
        <a:p>
          <a:endParaRPr lang="en-IN"/>
        </a:p>
      </dgm:t>
    </dgm:pt>
    <dgm:pt modelId="{55A60AAC-3205-4087-9612-7F2BB26EBED9}">
      <dgm:prSet phldrT="[Text]" custT="1"/>
      <dgm:spPr/>
      <dgm:t>
        <a:bodyPr/>
        <a:lstStyle/>
        <a:p>
          <a:r>
            <a:rPr lang="en-US" sz="1600" b="1" dirty="0" smtClean="0">
              <a:effectLst>
                <a:outerShdw blurRad="38100" dist="38100" dir="2700000" algn="tl">
                  <a:srgbClr val="000000">
                    <a:alpha val="43137"/>
                  </a:srgbClr>
                </a:outerShdw>
              </a:effectLst>
              <a:latin typeface="Comic Sans MS" pitchFamily="66" charset="0"/>
            </a:rPr>
            <a:t>Innovative </a:t>
          </a:r>
        </a:p>
        <a:p>
          <a:r>
            <a:rPr lang="en-US" sz="1600" b="1" dirty="0" smtClean="0">
              <a:effectLst>
                <a:outerShdw blurRad="38100" dist="38100" dir="2700000" algn="tl">
                  <a:srgbClr val="000000">
                    <a:alpha val="43137"/>
                  </a:srgbClr>
                </a:outerShdw>
              </a:effectLst>
              <a:latin typeface="Comic Sans MS" pitchFamily="66" charset="0"/>
            </a:rPr>
            <a:t>Approach</a:t>
          </a:r>
        </a:p>
      </dgm:t>
    </dgm:pt>
    <dgm:pt modelId="{946ACC22-5512-410D-ABB4-76ADB74C7665}" type="parTrans" cxnId="{4D0C1C5A-07A6-4F5F-821E-F83BFDFE52B2}">
      <dgm:prSet/>
      <dgm:spPr/>
      <dgm:t>
        <a:bodyPr/>
        <a:lstStyle/>
        <a:p>
          <a:endParaRPr lang="en-IN"/>
        </a:p>
      </dgm:t>
    </dgm:pt>
    <dgm:pt modelId="{8C91B2AF-DA7A-4E53-A645-F2BABD9271AD}" type="sibTrans" cxnId="{4D0C1C5A-07A6-4F5F-821E-F83BFDFE52B2}">
      <dgm:prSet/>
      <dgm:spPr/>
      <dgm:t>
        <a:bodyPr/>
        <a:lstStyle/>
        <a:p>
          <a:endParaRPr lang="en-IN"/>
        </a:p>
      </dgm:t>
    </dgm:pt>
    <dgm:pt modelId="{36C58BA6-B488-4C3A-8F7D-64D4470B0F9C}">
      <dgm:prSet custT="1"/>
      <dgm:spPr/>
      <dgm:t>
        <a:bodyPr/>
        <a:lstStyle/>
        <a:p>
          <a:r>
            <a:rPr lang="en-US" sz="1800" b="1" dirty="0" smtClean="0">
              <a:effectLst>
                <a:outerShdw blurRad="38100" dist="38100" dir="2700000" algn="tl">
                  <a:srgbClr val="000000">
                    <a:alpha val="43137"/>
                  </a:srgbClr>
                </a:outerShdw>
              </a:effectLst>
            </a:rPr>
            <a:t>Integrity</a:t>
          </a:r>
          <a:endParaRPr lang="en-US" sz="1800" b="1" dirty="0">
            <a:effectLst>
              <a:outerShdw blurRad="38100" dist="38100" dir="2700000" algn="tl">
                <a:srgbClr val="000000">
                  <a:alpha val="43137"/>
                </a:srgbClr>
              </a:outerShdw>
            </a:effectLst>
          </a:endParaRPr>
        </a:p>
      </dgm:t>
    </dgm:pt>
    <dgm:pt modelId="{C95635EF-71C3-474E-93E3-F575EEA8188B}" type="parTrans" cxnId="{26927D5C-52A9-4F7B-8C2C-1067DB844638}">
      <dgm:prSet/>
      <dgm:spPr/>
      <dgm:t>
        <a:bodyPr/>
        <a:lstStyle/>
        <a:p>
          <a:endParaRPr lang="en-US"/>
        </a:p>
      </dgm:t>
    </dgm:pt>
    <dgm:pt modelId="{3F9C37CA-1434-491F-A6AE-F2E9296ED07C}" type="sibTrans" cxnId="{26927D5C-52A9-4F7B-8C2C-1067DB844638}">
      <dgm:prSet/>
      <dgm:spPr/>
      <dgm:t>
        <a:bodyPr/>
        <a:lstStyle/>
        <a:p>
          <a:endParaRPr lang="en-US"/>
        </a:p>
      </dgm:t>
    </dgm:pt>
    <dgm:pt modelId="{42A3300A-86FC-426F-81FD-E7A1333F1189}">
      <dgm:prSet/>
      <dgm:spPr/>
      <dgm:t>
        <a:bodyPr/>
        <a:lstStyle/>
        <a:p>
          <a:r>
            <a:rPr lang="en-US" b="1" dirty="0" smtClean="0">
              <a:effectLst>
                <a:outerShdw blurRad="38100" dist="38100" dir="2700000" algn="tl">
                  <a:srgbClr val="000000">
                    <a:alpha val="43137"/>
                  </a:srgbClr>
                </a:outerShdw>
              </a:effectLst>
            </a:rPr>
            <a:t>Ability to Analyse</a:t>
          </a:r>
          <a:endParaRPr lang="en-US" b="1" dirty="0">
            <a:effectLst>
              <a:outerShdw blurRad="38100" dist="38100" dir="2700000" algn="tl">
                <a:srgbClr val="000000">
                  <a:alpha val="43137"/>
                </a:srgbClr>
              </a:outerShdw>
            </a:effectLst>
          </a:endParaRPr>
        </a:p>
      </dgm:t>
    </dgm:pt>
    <dgm:pt modelId="{E092D071-F561-40E1-8C5B-C5A2736713ED}" type="parTrans" cxnId="{EEA264A4-DC23-48DC-B111-FBC8DF2CEF3B}">
      <dgm:prSet/>
      <dgm:spPr/>
      <dgm:t>
        <a:bodyPr/>
        <a:lstStyle/>
        <a:p>
          <a:endParaRPr lang="en-US"/>
        </a:p>
      </dgm:t>
    </dgm:pt>
    <dgm:pt modelId="{A8607EA7-D560-4518-BA68-28B87FD80415}" type="sibTrans" cxnId="{EEA264A4-DC23-48DC-B111-FBC8DF2CEF3B}">
      <dgm:prSet/>
      <dgm:spPr/>
      <dgm:t>
        <a:bodyPr/>
        <a:lstStyle/>
        <a:p>
          <a:endParaRPr lang="en-US"/>
        </a:p>
      </dgm:t>
    </dgm:pt>
    <dgm:pt modelId="{0867AC1B-015F-4493-833F-F4B69819DAF6}" type="pres">
      <dgm:prSet presAssocID="{E511AF59-068F-42C3-8E23-18224826E41E}" presName="Name0" presStyleCnt="0">
        <dgm:presLayoutVars>
          <dgm:dir/>
          <dgm:resizeHandles val="exact"/>
        </dgm:presLayoutVars>
      </dgm:prSet>
      <dgm:spPr/>
      <dgm:t>
        <a:bodyPr/>
        <a:lstStyle/>
        <a:p>
          <a:endParaRPr lang="en-US"/>
        </a:p>
      </dgm:t>
    </dgm:pt>
    <dgm:pt modelId="{BCC9951B-1B35-40F0-A5FB-C50E4F34E45F}" type="pres">
      <dgm:prSet presAssocID="{51381110-B10E-402C-9FA1-48FFC663F90C}" presName="node" presStyleLbl="node1" presStyleIdx="0" presStyleCnt="6">
        <dgm:presLayoutVars>
          <dgm:bulletEnabled val="1"/>
        </dgm:presLayoutVars>
      </dgm:prSet>
      <dgm:spPr/>
      <dgm:t>
        <a:bodyPr/>
        <a:lstStyle/>
        <a:p>
          <a:endParaRPr lang="en-US"/>
        </a:p>
      </dgm:t>
    </dgm:pt>
    <dgm:pt modelId="{339109AA-6D18-4AA9-B21A-96B5354F7A08}" type="pres">
      <dgm:prSet presAssocID="{BE3F8425-79CF-4195-8733-95BCE8F40435}" presName="sibTrans" presStyleCnt="0"/>
      <dgm:spPr/>
      <dgm:t>
        <a:bodyPr/>
        <a:lstStyle/>
        <a:p>
          <a:endParaRPr lang="en-US"/>
        </a:p>
      </dgm:t>
    </dgm:pt>
    <dgm:pt modelId="{FE2731C0-8CE6-49E7-AC41-CEC24000ECFA}" type="pres">
      <dgm:prSet presAssocID="{405E86C0-952C-43E3-B04D-FB5CA81B2328}" presName="node" presStyleLbl="node1" presStyleIdx="1" presStyleCnt="6">
        <dgm:presLayoutVars>
          <dgm:bulletEnabled val="1"/>
        </dgm:presLayoutVars>
      </dgm:prSet>
      <dgm:spPr/>
      <dgm:t>
        <a:bodyPr/>
        <a:lstStyle/>
        <a:p>
          <a:endParaRPr lang="en-US"/>
        </a:p>
      </dgm:t>
    </dgm:pt>
    <dgm:pt modelId="{CF07509E-7AE0-431C-AAC6-EDAEC5DE6FFB}" type="pres">
      <dgm:prSet presAssocID="{73E36215-1BDB-4DAD-89DD-0E70BCB0927E}" presName="sibTrans" presStyleCnt="0"/>
      <dgm:spPr/>
      <dgm:t>
        <a:bodyPr/>
        <a:lstStyle/>
        <a:p>
          <a:endParaRPr lang="en-US"/>
        </a:p>
      </dgm:t>
    </dgm:pt>
    <dgm:pt modelId="{49084FF1-A7C1-4783-B910-C3A0E366582A}" type="pres">
      <dgm:prSet presAssocID="{036AB5D8-9B44-4C95-9E74-FBC5EF0490D6}" presName="node" presStyleLbl="node1" presStyleIdx="2" presStyleCnt="6">
        <dgm:presLayoutVars>
          <dgm:bulletEnabled val="1"/>
        </dgm:presLayoutVars>
      </dgm:prSet>
      <dgm:spPr/>
      <dgm:t>
        <a:bodyPr/>
        <a:lstStyle/>
        <a:p>
          <a:endParaRPr lang="en-US"/>
        </a:p>
      </dgm:t>
    </dgm:pt>
    <dgm:pt modelId="{56B82E33-52EA-4D99-AA3A-0D5E81662E87}" type="pres">
      <dgm:prSet presAssocID="{F87ADFE4-88C8-46F0-9176-727ACDC299AF}" presName="sibTrans" presStyleCnt="0"/>
      <dgm:spPr/>
      <dgm:t>
        <a:bodyPr/>
        <a:lstStyle/>
        <a:p>
          <a:endParaRPr lang="en-US"/>
        </a:p>
      </dgm:t>
    </dgm:pt>
    <dgm:pt modelId="{0A6BAE53-7CBB-414D-B0E3-AFA2733550B7}" type="pres">
      <dgm:prSet presAssocID="{55A60AAC-3205-4087-9612-7F2BB26EBED9}" presName="node" presStyleLbl="node1" presStyleIdx="3" presStyleCnt="6">
        <dgm:presLayoutVars>
          <dgm:bulletEnabled val="1"/>
        </dgm:presLayoutVars>
      </dgm:prSet>
      <dgm:spPr/>
      <dgm:t>
        <a:bodyPr/>
        <a:lstStyle/>
        <a:p>
          <a:endParaRPr lang="en-US"/>
        </a:p>
      </dgm:t>
    </dgm:pt>
    <dgm:pt modelId="{084C7454-CC80-4A0F-9BCC-3C81B1966117}" type="pres">
      <dgm:prSet presAssocID="{8C91B2AF-DA7A-4E53-A645-F2BABD9271AD}" presName="sibTrans" presStyleCnt="0"/>
      <dgm:spPr/>
      <dgm:t>
        <a:bodyPr/>
        <a:lstStyle/>
        <a:p>
          <a:endParaRPr lang="en-US"/>
        </a:p>
      </dgm:t>
    </dgm:pt>
    <dgm:pt modelId="{11F4C2D0-F3C2-43DA-B27D-E92613882A03}" type="pres">
      <dgm:prSet presAssocID="{36C58BA6-B488-4C3A-8F7D-64D4470B0F9C}" presName="node" presStyleLbl="node1" presStyleIdx="4" presStyleCnt="6">
        <dgm:presLayoutVars>
          <dgm:bulletEnabled val="1"/>
        </dgm:presLayoutVars>
      </dgm:prSet>
      <dgm:spPr/>
      <dgm:t>
        <a:bodyPr/>
        <a:lstStyle/>
        <a:p>
          <a:endParaRPr lang="en-US"/>
        </a:p>
      </dgm:t>
    </dgm:pt>
    <dgm:pt modelId="{15F2B35F-F0E5-4E0C-8772-3D1FDCA421D4}" type="pres">
      <dgm:prSet presAssocID="{3F9C37CA-1434-491F-A6AE-F2E9296ED07C}" presName="sibTrans" presStyleCnt="0"/>
      <dgm:spPr/>
    </dgm:pt>
    <dgm:pt modelId="{73898C79-734A-4BB1-94D8-7731AD118D77}" type="pres">
      <dgm:prSet presAssocID="{42A3300A-86FC-426F-81FD-E7A1333F1189}" presName="node" presStyleLbl="node1" presStyleIdx="5" presStyleCnt="6">
        <dgm:presLayoutVars>
          <dgm:bulletEnabled val="1"/>
        </dgm:presLayoutVars>
      </dgm:prSet>
      <dgm:spPr/>
      <dgm:t>
        <a:bodyPr/>
        <a:lstStyle/>
        <a:p>
          <a:endParaRPr lang="en-US"/>
        </a:p>
      </dgm:t>
    </dgm:pt>
  </dgm:ptLst>
  <dgm:cxnLst>
    <dgm:cxn modelId="{A2671E2B-71F7-463E-A8E2-2FBD4A3AEC00}" type="presOf" srcId="{E511AF59-068F-42C3-8E23-18224826E41E}" destId="{0867AC1B-015F-4493-833F-F4B69819DAF6}" srcOrd="0" destOrd="0" presId="urn:microsoft.com/office/officeart/2005/8/layout/hList6"/>
    <dgm:cxn modelId="{C6B550D5-AF42-478D-9121-1F305BB0E997}" srcId="{E511AF59-068F-42C3-8E23-18224826E41E}" destId="{405E86C0-952C-43E3-B04D-FB5CA81B2328}" srcOrd="1" destOrd="0" parTransId="{32DAD571-6100-40B1-8D6E-C5C7714A184A}" sibTransId="{73E36215-1BDB-4DAD-89DD-0E70BCB0927E}"/>
    <dgm:cxn modelId="{85645DAF-D3EE-443A-BE4D-A21A7DFB7758}" srcId="{E511AF59-068F-42C3-8E23-18224826E41E}" destId="{51381110-B10E-402C-9FA1-48FFC663F90C}" srcOrd="0" destOrd="0" parTransId="{5F2B2335-2DC0-427C-827B-357A52A17915}" sibTransId="{BE3F8425-79CF-4195-8733-95BCE8F40435}"/>
    <dgm:cxn modelId="{B9A2BEF2-18AD-47B2-BD49-980FD37C5CED}" type="presOf" srcId="{55A60AAC-3205-4087-9612-7F2BB26EBED9}" destId="{0A6BAE53-7CBB-414D-B0E3-AFA2733550B7}" srcOrd="0" destOrd="0" presId="urn:microsoft.com/office/officeart/2005/8/layout/hList6"/>
    <dgm:cxn modelId="{6553900B-8978-4F4B-8E5C-59F27F3AFC64}" type="presOf" srcId="{036AB5D8-9B44-4C95-9E74-FBC5EF0490D6}" destId="{49084FF1-A7C1-4783-B910-C3A0E366582A}" srcOrd="0" destOrd="0" presId="urn:microsoft.com/office/officeart/2005/8/layout/hList6"/>
    <dgm:cxn modelId="{90BAE677-6949-42E5-8BDE-F976781DB6F9}" type="presOf" srcId="{405E86C0-952C-43E3-B04D-FB5CA81B2328}" destId="{FE2731C0-8CE6-49E7-AC41-CEC24000ECFA}" srcOrd="0" destOrd="0" presId="urn:microsoft.com/office/officeart/2005/8/layout/hList6"/>
    <dgm:cxn modelId="{4D0C1C5A-07A6-4F5F-821E-F83BFDFE52B2}" srcId="{E511AF59-068F-42C3-8E23-18224826E41E}" destId="{55A60AAC-3205-4087-9612-7F2BB26EBED9}" srcOrd="3" destOrd="0" parTransId="{946ACC22-5512-410D-ABB4-76ADB74C7665}" sibTransId="{8C91B2AF-DA7A-4E53-A645-F2BABD9271AD}"/>
    <dgm:cxn modelId="{26927D5C-52A9-4F7B-8C2C-1067DB844638}" srcId="{E511AF59-068F-42C3-8E23-18224826E41E}" destId="{36C58BA6-B488-4C3A-8F7D-64D4470B0F9C}" srcOrd="4" destOrd="0" parTransId="{C95635EF-71C3-474E-93E3-F575EEA8188B}" sibTransId="{3F9C37CA-1434-491F-A6AE-F2E9296ED07C}"/>
    <dgm:cxn modelId="{D3FCF90C-8BF1-4DC8-BDDA-0854CADC69C5}" type="presOf" srcId="{42A3300A-86FC-426F-81FD-E7A1333F1189}" destId="{73898C79-734A-4BB1-94D8-7731AD118D77}" srcOrd="0" destOrd="0" presId="urn:microsoft.com/office/officeart/2005/8/layout/hList6"/>
    <dgm:cxn modelId="{EEA264A4-DC23-48DC-B111-FBC8DF2CEF3B}" srcId="{E511AF59-068F-42C3-8E23-18224826E41E}" destId="{42A3300A-86FC-426F-81FD-E7A1333F1189}" srcOrd="5" destOrd="0" parTransId="{E092D071-F561-40E1-8C5B-C5A2736713ED}" sibTransId="{A8607EA7-D560-4518-BA68-28B87FD80415}"/>
    <dgm:cxn modelId="{25B2EF92-47CE-4C1C-9A8D-81B3BA8E5269}" type="presOf" srcId="{51381110-B10E-402C-9FA1-48FFC663F90C}" destId="{BCC9951B-1B35-40F0-A5FB-C50E4F34E45F}" srcOrd="0" destOrd="0" presId="urn:microsoft.com/office/officeart/2005/8/layout/hList6"/>
    <dgm:cxn modelId="{8246EE49-2F75-42DE-96FE-ADD836E43190}" type="presOf" srcId="{36C58BA6-B488-4C3A-8F7D-64D4470B0F9C}" destId="{11F4C2D0-F3C2-43DA-B27D-E92613882A03}" srcOrd="0" destOrd="0" presId="urn:microsoft.com/office/officeart/2005/8/layout/hList6"/>
    <dgm:cxn modelId="{920DB209-A129-4D41-82AC-443781AC6B6F}" srcId="{E511AF59-068F-42C3-8E23-18224826E41E}" destId="{036AB5D8-9B44-4C95-9E74-FBC5EF0490D6}" srcOrd="2" destOrd="0" parTransId="{ED61C121-18B0-4F8C-9DA5-F0F088C60E7F}" sibTransId="{F87ADFE4-88C8-46F0-9176-727ACDC299AF}"/>
    <dgm:cxn modelId="{7F894BB8-B0C3-4545-9AEE-C45E742B3FB1}" type="presParOf" srcId="{0867AC1B-015F-4493-833F-F4B69819DAF6}" destId="{BCC9951B-1B35-40F0-A5FB-C50E4F34E45F}" srcOrd="0" destOrd="0" presId="urn:microsoft.com/office/officeart/2005/8/layout/hList6"/>
    <dgm:cxn modelId="{49FE1917-FB3F-45A0-B660-12733B2055E3}" type="presParOf" srcId="{0867AC1B-015F-4493-833F-F4B69819DAF6}" destId="{339109AA-6D18-4AA9-B21A-96B5354F7A08}" srcOrd="1" destOrd="0" presId="urn:microsoft.com/office/officeart/2005/8/layout/hList6"/>
    <dgm:cxn modelId="{99A92B70-9177-4962-ABD6-7AA45B58BDA9}" type="presParOf" srcId="{0867AC1B-015F-4493-833F-F4B69819DAF6}" destId="{FE2731C0-8CE6-49E7-AC41-CEC24000ECFA}" srcOrd="2" destOrd="0" presId="urn:microsoft.com/office/officeart/2005/8/layout/hList6"/>
    <dgm:cxn modelId="{7514F030-8122-4720-A1E9-9B4F63BCF509}" type="presParOf" srcId="{0867AC1B-015F-4493-833F-F4B69819DAF6}" destId="{CF07509E-7AE0-431C-AAC6-EDAEC5DE6FFB}" srcOrd="3" destOrd="0" presId="urn:microsoft.com/office/officeart/2005/8/layout/hList6"/>
    <dgm:cxn modelId="{EFB5022B-8CF4-439F-9F25-7140522E6132}" type="presParOf" srcId="{0867AC1B-015F-4493-833F-F4B69819DAF6}" destId="{49084FF1-A7C1-4783-B910-C3A0E366582A}" srcOrd="4" destOrd="0" presId="urn:microsoft.com/office/officeart/2005/8/layout/hList6"/>
    <dgm:cxn modelId="{8F2A5C8A-9972-44D4-84CD-FD4CA462E6D7}" type="presParOf" srcId="{0867AC1B-015F-4493-833F-F4B69819DAF6}" destId="{56B82E33-52EA-4D99-AA3A-0D5E81662E87}" srcOrd="5" destOrd="0" presId="urn:microsoft.com/office/officeart/2005/8/layout/hList6"/>
    <dgm:cxn modelId="{E9F4E2A5-88AC-475F-B9F8-3601C8D1A6FC}" type="presParOf" srcId="{0867AC1B-015F-4493-833F-F4B69819DAF6}" destId="{0A6BAE53-7CBB-414D-B0E3-AFA2733550B7}" srcOrd="6" destOrd="0" presId="urn:microsoft.com/office/officeart/2005/8/layout/hList6"/>
    <dgm:cxn modelId="{470913E6-DAC6-49DA-A814-85173ED7105D}" type="presParOf" srcId="{0867AC1B-015F-4493-833F-F4B69819DAF6}" destId="{084C7454-CC80-4A0F-9BCC-3C81B1966117}" srcOrd="7" destOrd="0" presId="urn:microsoft.com/office/officeart/2005/8/layout/hList6"/>
    <dgm:cxn modelId="{609457B9-5184-4190-AA71-38C0EE6F9916}" type="presParOf" srcId="{0867AC1B-015F-4493-833F-F4B69819DAF6}" destId="{11F4C2D0-F3C2-43DA-B27D-E92613882A03}" srcOrd="8" destOrd="0" presId="urn:microsoft.com/office/officeart/2005/8/layout/hList6"/>
    <dgm:cxn modelId="{F53DA9F6-B3CD-411E-95B9-221E9AA37C90}" type="presParOf" srcId="{0867AC1B-015F-4493-833F-F4B69819DAF6}" destId="{15F2B35F-F0E5-4E0C-8772-3D1FDCA421D4}" srcOrd="9" destOrd="0" presId="urn:microsoft.com/office/officeart/2005/8/layout/hList6"/>
    <dgm:cxn modelId="{9EB4D74F-064B-4109-A24D-680A58BCC407}" type="presParOf" srcId="{0867AC1B-015F-4493-833F-F4B69819DAF6}" destId="{73898C79-734A-4BB1-94D8-7731AD118D77}" srcOrd="10"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C9951B-1B35-40F0-A5FB-C50E4F34E45F}">
      <dsp:nvSpPr>
        <dsp:cNvPr id="0" name=""/>
        <dsp:cNvSpPr/>
      </dsp:nvSpPr>
      <dsp:spPr>
        <a:xfrm rot="16200000">
          <a:off x="-2281574" y="2285051"/>
          <a:ext cx="5943600" cy="1373497"/>
        </a:xfrm>
        <a:prstGeom prst="flowChartManualOperation">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en-IN" sz="1800" b="1" kern="1200" dirty="0" smtClean="0">
              <a:effectLst>
                <a:outerShdw blurRad="38100" dist="38100" dir="2700000" algn="tl">
                  <a:srgbClr val="000000">
                    <a:alpha val="43137"/>
                  </a:srgbClr>
                </a:outerShdw>
              </a:effectLst>
            </a:rPr>
            <a:t>Knowledge</a:t>
          </a:r>
          <a:endParaRPr lang="en-IN" sz="1800" b="1" kern="1200" dirty="0">
            <a:effectLst>
              <a:outerShdw blurRad="38100" dist="38100" dir="2700000" algn="tl">
                <a:srgbClr val="000000">
                  <a:alpha val="43137"/>
                </a:srgbClr>
              </a:outerShdw>
            </a:effectLst>
          </a:endParaRPr>
        </a:p>
      </dsp:txBody>
      <dsp:txXfrm rot="5400000">
        <a:off x="3477" y="1188720"/>
        <a:ext cx="1373497" cy="3566160"/>
      </dsp:txXfrm>
    </dsp:sp>
    <dsp:sp modelId="{FE2731C0-8CE6-49E7-AC41-CEC24000ECFA}">
      <dsp:nvSpPr>
        <dsp:cNvPr id="0" name=""/>
        <dsp:cNvSpPr/>
      </dsp:nvSpPr>
      <dsp:spPr>
        <a:xfrm rot="16200000">
          <a:off x="-805064" y="2285051"/>
          <a:ext cx="5943600" cy="1373497"/>
        </a:xfrm>
        <a:prstGeom prst="flowChartManualOperation">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7950" tIns="0" rIns="109141" bIns="0" numCol="1" spcCol="1270" anchor="ctr" anchorCtr="0">
          <a:noAutofit/>
        </a:bodyPr>
        <a:lstStyle/>
        <a:p>
          <a:pPr lvl="0" algn="ctr" defTabSz="755650">
            <a:lnSpc>
              <a:spcPct val="90000"/>
            </a:lnSpc>
            <a:spcBef>
              <a:spcPct val="0"/>
            </a:spcBef>
            <a:spcAft>
              <a:spcPct val="35000"/>
            </a:spcAft>
          </a:pPr>
          <a:r>
            <a:rPr lang="en-US" sz="1700" b="1" kern="1200" dirty="0" smtClean="0">
              <a:effectLst>
                <a:outerShdw blurRad="38100" dist="38100" dir="2700000" algn="tl">
                  <a:srgbClr val="000000">
                    <a:alpha val="43137"/>
                  </a:srgbClr>
                </a:outerShdw>
              </a:effectLst>
              <a:latin typeface="Comic Sans MS" pitchFamily="66" charset="0"/>
            </a:rPr>
            <a:t>Capital Market Familiarity</a:t>
          </a:r>
          <a:br>
            <a:rPr lang="en-US" sz="1700" b="1" kern="1200" dirty="0" smtClean="0">
              <a:effectLst>
                <a:outerShdw blurRad="38100" dist="38100" dir="2700000" algn="tl">
                  <a:srgbClr val="000000">
                    <a:alpha val="43137"/>
                  </a:srgbClr>
                </a:outerShdw>
              </a:effectLst>
              <a:latin typeface="Comic Sans MS" pitchFamily="66" charset="0"/>
            </a:rPr>
          </a:br>
          <a:endParaRPr lang="en-IN" sz="1700" b="1" kern="1200" dirty="0">
            <a:effectLst>
              <a:outerShdw blurRad="38100" dist="38100" dir="2700000" algn="tl">
                <a:srgbClr val="000000">
                  <a:alpha val="43137"/>
                </a:srgbClr>
              </a:outerShdw>
            </a:effectLst>
          </a:endParaRPr>
        </a:p>
      </dsp:txBody>
      <dsp:txXfrm rot="5400000">
        <a:off x="1479987" y="1188720"/>
        <a:ext cx="1373497" cy="3566160"/>
      </dsp:txXfrm>
    </dsp:sp>
    <dsp:sp modelId="{49084FF1-A7C1-4783-B910-C3A0E366582A}">
      <dsp:nvSpPr>
        <dsp:cNvPr id="0" name=""/>
        <dsp:cNvSpPr/>
      </dsp:nvSpPr>
      <dsp:spPr>
        <a:xfrm rot="16200000">
          <a:off x="671445" y="2285051"/>
          <a:ext cx="5943600" cy="1373497"/>
        </a:xfrm>
        <a:prstGeom prst="flowChartManualOperation">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latin typeface="Comic Sans MS" pitchFamily="66" charset="0"/>
            </a:rPr>
            <a:t/>
          </a:r>
          <a:br>
            <a:rPr lang="en-US" sz="1800" b="1" kern="1200" dirty="0" smtClean="0">
              <a:effectLst>
                <a:outerShdw blurRad="38100" dist="38100" dir="2700000" algn="tl">
                  <a:srgbClr val="000000">
                    <a:alpha val="43137"/>
                  </a:srgbClr>
                </a:outerShdw>
              </a:effectLst>
              <a:latin typeface="Comic Sans MS" pitchFamily="66" charset="0"/>
            </a:rPr>
          </a:br>
          <a:r>
            <a:rPr lang="en-US" sz="1800" b="1" kern="1200" dirty="0" smtClean="0">
              <a:effectLst>
                <a:outerShdw blurRad="38100" dist="38100" dir="2700000" algn="tl">
                  <a:srgbClr val="000000">
                    <a:alpha val="43137"/>
                  </a:srgbClr>
                </a:outerShdw>
              </a:effectLst>
              <a:latin typeface="Comic Sans MS" pitchFamily="66" charset="0"/>
            </a:rPr>
            <a:t>Liaisoning Ability</a:t>
          </a:r>
          <a:endParaRPr lang="en-IN" sz="1800" b="1" kern="1200" dirty="0">
            <a:effectLst>
              <a:outerShdw blurRad="38100" dist="38100" dir="2700000" algn="tl">
                <a:srgbClr val="000000">
                  <a:alpha val="43137"/>
                </a:srgbClr>
              </a:outerShdw>
            </a:effectLst>
          </a:endParaRPr>
        </a:p>
      </dsp:txBody>
      <dsp:txXfrm rot="5400000">
        <a:off x="2956496" y="1188720"/>
        <a:ext cx="1373497" cy="3566160"/>
      </dsp:txXfrm>
    </dsp:sp>
    <dsp:sp modelId="{0A6BAE53-7CBB-414D-B0E3-AFA2733550B7}">
      <dsp:nvSpPr>
        <dsp:cNvPr id="0" name=""/>
        <dsp:cNvSpPr/>
      </dsp:nvSpPr>
      <dsp:spPr>
        <a:xfrm rot="16200000">
          <a:off x="2147954" y="2285051"/>
          <a:ext cx="5943600" cy="1373497"/>
        </a:xfrm>
        <a:prstGeom prst="flowChartManualOperation">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1600" tIns="0" rIns="101600" bIns="0" numCol="1" spcCol="1270" anchor="ctr" anchorCtr="0">
          <a:noAutofit/>
        </a:bodyPr>
        <a:lstStyle/>
        <a:p>
          <a:pPr lvl="0" algn="ctr" defTabSz="71120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latin typeface="Comic Sans MS" pitchFamily="66" charset="0"/>
            </a:rPr>
            <a:t>Innovative </a:t>
          </a:r>
        </a:p>
        <a:p>
          <a:pPr lvl="0" algn="ctr" defTabSz="711200">
            <a:lnSpc>
              <a:spcPct val="90000"/>
            </a:lnSpc>
            <a:spcBef>
              <a:spcPct val="0"/>
            </a:spcBef>
            <a:spcAft>
              <a:spcPct val="35000"/>
            </a:spcAft>
          </a:pPr>
          <a:r>
            <a:rPr lang="en-US" sz="1600" b="1" kern="1200" dirty="0" smtClean="0">
              <a:effectLst>
                <a:outerShdw blurRad="38100" dist="38100" dir="2700000" algn="tl">
                  <a:srgbClr val="000000">
                    <a:alpha val="43137"/>
                  </a:srgbClr>
                </a:outerShdw>
              </a:effectLst>
              <a:latin typeface="Comic Sans MS" pitchFamily="66" charset="0"/>
            </a:rPr>
            <a:t>Approach</a:t>
          </a:r>
        </a:p>
      </dsp:txBody>
      <dsp:txXfrm rot="5400000">
        <a:off x="4433005" y="1188720"/>
        <a:ext cx="1373497" cy="3566160"/>
      </dsp:txXfrm>
    </dsp:sp>
    <dsp:sp modelId="{11F4C2D0-F3C2-43DA-B27D-E92613882A03}">
      <dsp:nvSpPr>
        <dsp:cNvPr id="0" name=""/>
        <dsp:cNvSpPr/>
      </dsp:nvSpPr>
      <dsp:spPr>
        <a:xfrm rot="16200000">
          <a:off x="3624464" y="2285051"/>
          <a:ext cx="5943600" cy="1373497"/>
        </a:xfrm>
        <a:prstGeom prst="flowChartManualOperation">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rPr>
            <a:t>Integrity</a:t>
          </a:r>
          <a:endParaRPr lang="en-US" sz="1800" b="1" kern="1200" dirty="0">
            <a:effectLst>
              <a:outerShdw blurRad="38100" dist="38100" dir="2700000" algn="tl">
                <a:srgbClr val="000000">
                  <a:alpha val="43137"/>
                </a:srgbClr>
              </a:outerShdw>
            </a:effectLst>
          </a:endParaRPr>
        </a:p>
      </dsp:txBody>
      <dsp:txXfrm rot="5400000">
        <a:off x="5909515" y="1188720"/>
        <a:ext cx="1373497" cy="3566160"/>
      </dsp:txXfrm>
    </dsp:sp>
    <dsp:sp modelId="{73898C79-734A-4BB1-94D8-7731AD118D77}">
      <dsp:nvSpPr>
        <dsp:cNvPr id="0" name=""/>
        <dsp:cNvSpPr/>
      </dsp:nvSpPr>
      <dsp:spPr>
        <a:xfrm rot="16200000">
          <a:off x="5100974" y="2285051"/>
          <a:ext cx="5943600" cy="1373497"/>
        </a:xfrm>
        <a:prstGeom prst="flowChartManualOperation">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7950" tIns="0" rIns="109141" bIns="0" numCol="1" spcCol="1270" anchor="ctr" anchorCtr="0">
          <a:noAutofit/>
        </a:bodyPr>
        <a:lstStyle/>
        <a:p>
          <a:pPr lvl="0" algn="ctr" defTabSz="755650">
            <a:lnSpc>
              <a:spcPct val="90000"/>
            </a:lnSpc>
            <a:spcBef>
              <a:spcPct val="0"/>
            </a:spcBef>
            <a:spcAft>
              <a:spcPct val="35000"/>
            </a:spcAft>
          </a:pPr>
          <a:r>
            <a:rPr lang="en-US" sz="1700" b="1" kern="1200" dirty="0" smtClean="0">
              <a:effectLst>
                <a:outerShdw blurRad="38100" dist="38100" dir="2700000" algn="tl">
                  <a:srgbClr val="000000">
                    <a:alpha val="43137"/>
                  </a:srgbClr>
                </a:outerShdw>
              </a:effectLst>
            </a:rPr>
            <a:t>Ability to Analyse</a:t>
          </a:r>
          <a:endParaRPr lang="en-US" sz="1700" b="1" kern="1200" dirty="0">
            <a:effectLst>
              <a:outerShdw blurRad="38100" dist="38100" dir="2700000" algn="tl">
                <a:srgbClr val="000000">
                  <a:alpha val="43137"/>
                </a:srgbClr>
              </a:outerShdw>
            </a:effectLst>
          </a:endParaRPr>
        </a:p>
      </dsp:txBody>
      <dsp:txXfrm rot="5400000">
        <a:off x="7386025" y="1188720"/>
        <a:ext cx="1373497" cy="3566160"/>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DB2AB84-C013-45E4-8BC9-5EE41CC3CF94}" type="datetimeFigureOut">
              <a:rPr lang="en-US" smtClean="0"/>
              <a:t>1/7/2021</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C634D42-99AB-4309-AC3C-631C11F79F93}"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B2AB84-C013-45E4-8BC9-5EE41CC3CF94}"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634D42-99AB-4309-AC3C-631C11F79F9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9C634D42-99AB-4309-AC3C-631C11F79F93}"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DB2AB84-C013-45E4-8BC9-5EE41CC3CF94}"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DB2AB84-C013-45E4-8BC9-5EE41CC3CF94}" type="datetimeFigureOut">
              <a:rPr lang="en-US" smtClean="0"/>
              <a:t>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9C634D42-99AB-4309-AC3C-631C11F79F93}"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4DB2AB84-C013-45E4-8BC9-5EE41CC3CF94}" type="datetimeFigureOut">
              <a:rPr lang="en-US" smtClean="0"/>
              <a:t>1/7/2021</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C634D42-99AB-4309-AC3C-631C11F79F93}"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4DB2AB84-C013-45E4-8BC9-5EE41CC3CF94}" type="datetimeFigureOut">
              <a:rPr lang="en-US" smtClean="0"/>
              <a:t>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634D42-99AB-4309-AC3C-631C11F79F93}"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DB2AB84-C013-45E4-8BC9-5EE41CC3CF94}" type="datetimeFigureOut">
              <a:rPr lang="en-US" smtClean="0"/>
              <a:t>1/7/2021</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C634D42-99AB-4309-AC3C-631C11F79F93}"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DB2AB84-C013-45E4-8BC9-5EE41CC3CF94}" type="datetimeFigureOut">
              <a:rPr lang="en-US" smtClean="0"/>
              <a:t>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9C634D42-99AB-4309-AC3C-631C11F79F9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DB2AB84-C013-45E4-8BC9-5EE41CC3CF94}" type="datetimeFigureOut">
              <a:rPr lang="en-US" smtClean="0"/>
              <a:t>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C634D42-99AB-4309-AC3C-631C11F79F9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C634D42-99AB-4309-AC3C-631C11F79F93}"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4DB2AB84-C013-45E4-8BC9-5EE41CC3CF94}" type="datetimeFigureOut">
              <a:rPr lang="en-US" smtClean="0"/>
              <a:t>1/7/2021</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9C634D42-99AB-4309-AC3C-631C11F79F93}"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4DB2AB84-C013-45E4-8BC9-5EE41CC3CF94}" type="datetimeFigureOut">
              <a:rPr lang="en-US" smtClean="0"/>
              <a:t>1/7/2021</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DB2AB84-C013-45E4-8BC9-5EE41CC3CF94}" type="datetimeFigureOut">
              <a:rPr lang="en-US" smtClean="0"/>
              <a:t>1/7/2021</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C634D42-99AB-4309-AC3C-631C11F79F93}"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normAutofit/>
          </a:bodyPr>
          <a:lstStyle/>
          <a:p>
            <a:r>
              <a:rPr lang="en-US" sz="5400" b="1" dirty="0" smtClean="0"/>
              <a:t>Introduction to Merchant Banking</a:t>
            </a:r>
            <a:endParaRPr lang="en-US" sz="5400"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0749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8229600"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8346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a:t>
            </a:r>
            <a:endParaRPr lang="en-US" dirty="0"/>
          </a:p>
        </p:txBody>
      </p:sp>
      <p:sp>
        <p:nvSpPr>
          <p:cNvPr id="3" name="Content Placeholder 2"/>
          <p:cNvSpPr>
            <a:spLocks noGrp="1"/>
          </p:cNvSpPr>
          <p:nvPr>
            <p:ph sz="quarter" idx="1"/>
          </p:nvPr>
        </p:nvSpPr>
        <p:spPr/>
        <p:txBody>
          <a:bodyPr>
            <a:normAutofit lnSpcReduction="10000"/>
          </a:bodyPr>
          <a:lstStyle/>
          <a:p>
            <a:r>
              <a:rPr lang="en-US" dirty="0"/>
              <a:t>Any person who is engaged in the business of issue management either by making arrangements regarding selling, buying or subscribing to the securities as managers, consultants, advisors or rendering corporate advisory service in relation to such issue management.</a:t>
            </a:r>
          </a:p>
          <a:p>
            <a:endParaRPr lang="en-US" dirty="0" smtClean="0"/>
          </a:p>
          <a:p>
            <a:r>
              <a:rPr lang="en-US" dirty="0" smtClean="0"/>
              <a:t>The financial institutions providing specialist service which generally include the acceptance of bills of exchange, corporate finance, portfolio management, underwriting and other banking services.</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57200"/>
            <a:ext cx="6905625" cy="568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6286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of MB</a:t>
            </a:r>
            <a:endParaRPr lang="en-US" dirty="0"/>
          </a:p>
        </p:txBody>
      </p:sp>
      <p:sp>
        <p:nvSpPr>
          <p:cNvPr id="3" name="Content Placeholder 2"/>
          <p:cNvSpPr>
            <a:spLocks noGrp="1"/>
          </p:cNvSpPr>
          <p:nvPr>
            <p:ph sz="quarter" idx="1"/>
          </p:nvPr>
        </p:nvSpPr>
        <p:spPr>
          <a:xfrm>
            <a:off x="301752" y="1527048"/>
            <a:ext cx="8689848" cy="4873752"/>
          </a:xfrm>
        </p:spPr>
        <p:txBody>
          <a:bodyPr>
            <a:normAutofit fontScale="92500" lnSpcReduction="10000"/>
          </a:bodyPr>
          <a:lstStyle/>
          <a:p>
            <a:pPr marL="514350" indent="-514350">
              <a:buFont typeface="+mj-lt"/>
              <a:buAutoNum type="arabicPeriod"/>
            </a:pPr>
            <a:r>
              <a:rPr lang="en-US" dirty="0" smtClean="0"/>
              <a:t>To assists in the </a:t>
            </a:r>
            <a:r>
              <a:rPr lang="en-US" u="sng" dirty="0" smtClean="0"/>
              <a:t>capital formation </a:t>
            </a:r>
            <a:r>
              <a:rPr lang="en-US" dirty="0" smtClean="0"/>
              <a:t>in the economy.</a:t>
            </a:r>
          </a:p>
          <a:p>
            <a:pPr marL="514350" indent="-514350">
              <a:buFont typeface="+mj-lt"/>
              <a:buAutoNum type="arabicPeriod"/>
            </a:pPr>
            <a:r>
              <a:rPr lang="en-US" dirty="0"/>
              <a:t>To assists in </a:t>
            </a:r>
            <a:r>
              <a:rPr lang="en-US" u="sng" dirty="0"/>
              <a:t>modernization and diversification </a:t>
            </a:r>
            <a:r>
              <a:rPr lang="en-US" dirty="0"/>
              <a:t>of business units.</a:t>
            </a:r>
          </a:p>
          <a:p>
            <a:pPr marL="514350" indent="-514350">
              <a:buFont typeface="+mj-lt"/>
              <a:buAutoNum type="arabicPeriod"/>
            </a:pPr>
            <a:r>
              <a:rPr lang="en-US" dirty="0"/>
              <a:t>To assists in </a:t>
            </a:r>
            <a:r>
              <a:rPr lang="en-US" u="sng" dirty="0"/>
              <a:t>mobilizing resources </a:t>
            </a:r>
            <a:r>
              <a:rPr lang="en-US" dirty="0"/>
              <a:t>of the business enterprises.</a:t>
            </a:r>
          </a:p>
          <a:p>
            <a:pPr marL="514350" indent="-514350">
              <a:buFont typeface="+mj-lt"/>
              <a:buAutoNum type="arabicPeriod"/>
            </a:pPr>
            <a:r>
              <a:rPr lang="en-US" dirty="0" smtClean="0"/>
              <a:t>To assists in </a:t>
            </a:r>
            <a:r>
              <a:rPr lang="en-US" u="sng" dirty="0" smtClean="0"/>
              <a:t>foreign exchange dealings </a:t>
            </a:r>
            <a:r>
              <a:rPr lang="en-US" dirty="0" smtClean="0"/>
              <a:t>within the ambit of relevant laws and regulations</a:t>
            </a:r>
          </a:p>
          <a:p>
            <a:pPr marL="514350" indent="-514350">
              <a:buFont typeface="+mj-lt"/>
              <a:buAutoNum type="arabicPeriod"/>
            </a:pPr>
            <a:r>
              <a:rPr lang="en-US" dirty="0" smtClean="0"/>
              <a:t>To promote the </a:t>
            </a:r>
            <a:r>
              <a:rPr lang="en-US" u="sng" dirty="0" smtClean="0"/>
              <a:t>venture capital technology funds </a:t>
            </a:r>
            <a:r>
              <a:rPr lang="en-US" dirty="0" smtClean="0"/>
              <a:t>and provides services to them.</a:t>
            </a:r>
          </a:p>
          <a:p>
            <a:pPr marL="514350" indent="-514350">
              <a:buFont typeface="+mj-lt"/>
              <a:buAutoNum type="arabicPeriod"/>
            </a:pPr>
            <a:r>
              <a:rPr lang="en-US" dirty="0" smtClean="0"/>
              <a:t>To assists in project formation and development.</a:t>
            </a:r>
          </a:p>
          <a:p>
            <a:pPr marL="514350" indent="-514350">
              <a:buFont typeface="+mj-lt"/>
              <a:buAutoNum type="arabicPeriod"/>
            </a:pPr>
            <a:r>
              <a:rPr lang="en-US" dirty="0"/>
              <a:t>To create secondary market for bills and facilitate discounting or rediscounting of bills.</a:t>
            </a:r>
          </a:p>
          <a:p>
            <a:pPr marL="0" indent="0">
              <a:buNone/>
            </a:pPr>
            <a:endParaRPr lang="en-US" dirty="0" smtClean="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8600"/>
            <a:ext cx="5410200" cy="71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1319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pPr marL="514350" indent="-514350">
              <a:buFont typeface="+mj-lt"/>
              <a:buAutoNum type="arabicPeriod"/>
            </a:pPr>
            <a:r>
              <a:rPr lang="en-US" dirty="0" smtClean="0"/>
              <a:t>MB acts as a </a:t>
            </a:r>
            <a:r>
              <a:rPr lang="en-US" u="sng" dirty="0" smtClean="0"/>
              <a:t>manager, consultant, advisor </a:t>
            </a:r>
            <a:r>
              <a:rPr lang="en-US" dirty="0" smtClean="0"/>
              <a:t>in the </a:t>
            </a:r>
            <a:r>
              <a:rPr lang="en-US" u="sng" dirty="0" smtClean="0"/>
              <a:t>Issue Management process</a:t>
            </a:r>
            <a:r>
              <a:rPr lang="en-US" dirty="0" smtClean="0"/>
              <a:t>.</a:t>
            </a:r>
          </a:p>
          <a:p>
            <a:pPr marL="514350" indent="-514350">
              <a:buFont typeface="+mj-lt"/>
              <a:buAutoNum type="arabicPeriod"/>
            </a:pPr>
            <a:r>
              <a:rPr lang="en-US" dirty="0" smtClean="0"/>
              <a:t>They are the </a:t>
            </a:r>
            <a:r>
              <a:rPr lang="en-US" u="sng" dirty="0" smtClean="0"/>
              <a:t>financial intermediary </a:t>
            </a:r>
            <a:r>
              <a:rPr lang="en-US" dirty="0" smtClean="0"/>
              <a:t>that matches the entities that need capital and those that have capital for investment.</a:t>
            </a:r>
          </a:p>
          <a:p>
            <a:pPr marL="514350" indent="-514350">
              <a:buFont typeface="+mj-lt"/>
              <a:buAutoNum type="arabicPeriod"/>
            </a:pPr>
            <a:r>
              <a:rPr lang="en-US" dirty="0" smtClean="0"/>
              <a:t>MB engages in the business of </a:t>
            </a:r>
            <a:r>
              <a:rPr lang="en-US" u="sng" dirty="0" smtClean="0"/>
              <a:t>Issue Management</a:t>
            </a:r>
            <a:r>
              <a:rPr lang="en-US" dirty="0" smtClean="0"/>
              <a:t>.</a:t>
            </a:r>
          </a:p>
          <a:p>
            <a:pPr marL="514350" indent="-514350">
              <a:buFont typeface="+mj-lt"/>
              <a:buAutoNum type="arabicPeriod"/>
            </a:pPr>
            <a:r>
              <a:rPr lang="en-US" dirty="0" smtClean="0"/>
              <a:t>MB services include the arrangement regarding selling, buying or subscribing to securities.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81000"/>
            <a:ext cx="5334000" cy="6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6163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8613648" cy="4797552"/>
          </a:xfrm>
        </p:spPr>
        <p:txBody>
          <a:bodyPr/>
          <a:lstStyle/>
          <a:p>
            <a:pPr marL="514350" indent="-514350">
              <a:buFont typeface="+mj-lt"/>
              <a:buAutoNum type="arabicPeriod" startAt="5"/>
            </a:pPr>
            <a:r>
              <a:rPr lang="en-US" dirty="0" smtClean="0"/>
              <a:t>MB is </a:t>
            </a:r>
            <a:r>
              <a:rPr lang="en-US" u="sng" dirty="0" smtClean="0"/>
              <a:t>skill based activities </a:t>
            </a:r>
            <a:r>
              <a:rPr lang="en-US" dirty="0" smtClean="0"/>
              <a:t>and involves serving every financial need of the client.</a:t>
            </a:r>
          </a:p>
          <a:p>
            <a:pPr marL="514350" indent="-514350">
              <a:buFont typeface="+mj-lt"/>
              <a:buAutoNum type="arabicPeriod" startAt="5"/>
            </a:pPr>
            <a:r>
              <a:rPr lang="en-US" dirty="0" smtClean="0"/>
              <a:t>The MBs charge  </a:t>
            </a:r>
            <a:r>
              <a:rPr lang="en-US" u="sng" dirty="0" smtClean="0"/>
              <a:t>fee and commission </a:t>
            </a:r>
            <a:r>
              <a:rPr lang="en-US" dirty="0" smtClean="0"/>
              <a:t>as their income.</a:t>
            </a:r>
          </a:p>
          <a:p>
            <a:pPr marL="514350" indent="-514350">
              <a:buFont typeface="+mj-lt"/>
              <a:buAutoNum type="arabicPeriod" startAt="5"/>
            </a:pPr>
            <a:r>
              <a:rPr lang="en-US" dirty="0" smtClean="0"/>
              <a:t>They provide special and sophisticated services at a </a:t>
            </a:r>
            <a:r>
              <a:rPr lang="en-US" u="sng" dirty="0" smtClean="0"/>
              <a:t>national and international level</a:t>
            </a:r>
            <a:r>
              <a:rPr lang="en-US" dirty="0" smtClean="0"/>
              <a:t>.</a:t>
            </a:r>
            <a:endParaRPr lang="en-US" dirty="0"/>
          </a:p>
        </p:txBody>
      </p:sp>
    </p:spTree>
    <p:extLst>
      <p:ext uri="{BB962C8B-B14F-4D97-AF65-F5344CB8AC3E}">
        <p14:creationId xmlns:p14="http://schemas.microsoft.com/office/powerpoint/2010/main" val="792712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59558"/>
            <a:ext cx="8479809"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3659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5638800"/>
          </a:xfrm>
        </p:spPr>
        <p:txBody>
          <a:bodyPr>
            <a:normAutofit/>
          </a:bodyPr>
          <a:lstStyle/>
          <a:p>
            <a:pPr>
              <a:buNone/>
            </a:pPr>
            <a:endParaRPr lang="en-US" sz="2400" dirty="0" smtClean="0"/>
          </a:p>
          <a:p>
            <a:pPr>
              <a:buNone/>
            </a:pPr>
            <a:r>
              <a:rPr lang="en-US" sz="2400" dirty="0" smtClean="0"/>
              <a:t>SEBI has classified Merchant Bankers into 4 categories on the basis of Capital Adequacy:</a:t>
            </a:r>
          </a:p>
          <a:p>
            <a:r>
              <a:rPr lang="en-US" sz="2400" b="1" u="sng" dirty="0" smtClean="0"/>
              <a:t>Category I :-</a:t>
            </a:r>
          </a:p>
          <a:p>
            <a:pPr>
              <a:buNone/>
            </a:pPr>
            <a:r>
              <a:rPr lang="en-US" sz="2400" dirty="0" smtClean="0"/>
              <a:t>	 The capital adequacy requirement for category I, merchant bankers is that the net worth should </a:t>
            </a:r>
            <a:r>
              <a:rPr lang="en-US" sz="2400" b="1" dirty="0" smtClean="0"/>
              <a:t>not be less than 5 cr.</a:t>
            </a:r>
          </a:p>
          <a:p>
            <a:pPr>
              <a:buNone/>
            </a:pPr>
            <a:r>
              <a:rPr lang="en-US" sz="2400" dirty="0" smtClean="0"/>
              <a:t>	The banker would be allowed for carrying on any activity of the </a:t>
            </a:r>
            <a:r>
              <a:rPr lang="en-US" sz="2400" b="1" u="sng" dirty="0" smtClean="0"/>
              <a:t>Issue Management </a:t>
            </a:r>
            <a:r>
              <a:rPr lang="en-US" sz="2400" dirty="0" smtClean="0"/>
              <a:t>which will consist of preparation of prospectus &amp; other information relating to the issue, determining financial structure, tie up of financiers, final allotment &amp; refund of subscription. MB act as </a:t>
            </a:r>
            <a:r>
              <a:rPr lang="en-US" sz="2400" b="1" u="sng" dirty="0" smtClean="0"/>
              <a:t>Advisor, Consultant, Manager, Underwriter &amp; Portfolio Manager.</a:t>
            </a:r>
            <a:endParaRPr lang="en-US" sz="2400" b="1" u="sng"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04800"/>
            <a:ext cx="5867400"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2255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Category II</a:t>
            </a:r>
            <a:endParaRPr lang="en-US" dirty="0"/>
          </a:p>
        </p:txBody>
      </p:sp>
      <p:sp>
        <p:nvSpPr>
          <p:cNvPr id="3" name="Content Placeholder 2"/>
          <p:cNvSpPr>
            <a:spLocks noGrp="1"/>
          </p:cNvSpPr>
          <p:nvPr>
            <p:ph idx="1"/>
          </p:nvPr>
        </p:nvSpPr>
        <p:spPr/>
        <p:txBody>
          <a:bodyPr/>
          <a:lstStyle/>
          <a:p>
            <a:r>
              <a:rPr lang="en-US" dirty="0" smtClean="0"/>
              <a:t>The minimum capital adequacy requirement for category II, merchant banker is a net worth of </a:t>
            </a:r>
            <a:r>
              <a:rPr lang="en-US" b="1" u="sng" dirty="0" smtClean="0"/>
              <a:t>50 lakh.</a:t>
            </a:r>
          </a:p>
          <a:p>
            <a:r>
              <a:rPr lang="en-US" dirty="0" smtClean="0"/>
              <a:t>This merchant banker is allowed to act only as </a:t>
            </a:r>
            <a:r>
              <a:rPr lang="en-US" b="1" u="sng" dirty="0" smtClean="0"/>
              <a:t>Advisor, Consultant, Co manager, Underwriter, &amp; Portfolio Manager.</a:t>
            </a:r>
            <a:endParaRPr lang="en-US" b="1" u="sng" dirty="0"/>
          </a:p>
        </p:txBody>
      </p:sp>
    </p:spTree>
    <p:extLst>
      <p:ext uri="{BB962C8B-B14F-4D97-AF65-F5344CB8AC3E}">
        <p14:creationId xmlns:p14="http://schemas.microsoft.com/office/powerpoint/2010/main" val="1429823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Category III</a:t>
            </a:r>
            <a:endParaRPr lang="en-US" dirty="0"/>
          </a:p>
        </p:txBody>
      </p:sp>
      <p:sp>
        <p:nvSpPr>
          <p:cNvPr id="3" name="Content Placeholder 2"/>
          <p:cNvSpPr>
            <a:spLocks noGrp="1"/>
          </p:cNvSpPr>
          <p:nvPr>
            <p:ph idx="1"/>
          </p:nvPr>
        </p:nvSpPr>
        <p:spPr/>
        <p:txBody>
          <a:bodyPr/>
          <a:lstStyle/>
          <a:p>
            <a:r>
              <a:rPr lang="en-US" dirty="0" smtClean="0"/>
              <a:t>The Minimum capital adequacy requirement for this category should be </a:t>
            </a:r>
            <a:r>
              <a:rPr lang="en-US" b="1" u="sng" dirty="0" smtClean="0"/>
              <a:t>Rs. 20 lakh</a:t>
            </a:r>
            <a:r>
              <a:rPr lang="en-US" dirty="0" smtClean="0"/>
              <a:t>.</a:t>
            </a:r>
          </a:p>
          <a:p>
            <a:r>
              <a:rPr lang="en-US" dirty="0" smtClean="0"/>
              <a:t>The possible activities they can carry on are </a:t>
            </a:r>
            <a:r>
              <a:rPr lang="en-US" b="1" u="sng" dirty="0" smtClean="0"/>
              <a:t>Underwriting, Advisor &amp; Consultant to an issue</a:t>
            </a:r>
            <a:r>
              <a:rPr lang="en-US" dirty="0" smtClean="0"/>
              <a:t>.</a:t>
            </a:r>
            <a:endParaRPr lang="en-US" dirty="0"/>
          </a:p>
        </p:txBody>
      </p:sp>
    </p:spTree>
    <p:extLst>
      <p:ext uri="{BB962C8B-B14F-4D97-AF65-F5344CB8AC3E}">
        <p14:creationId xmlns:p14="http://schemas.microsoft.com/office/powerpoint/2010/main" val="10802040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Category IV</a:t>
            </a:r>
            <a:endParaRPr lang="en-US" dirty="0"/>
          </a:p>
        </p:txBody>
      </p:sp>
      <p:sp>
        <p:nvSpPr>
          <p:cNvPr id="3" name="Content Placeholder 2"/>
          <p:cNvSpPr>
            <a:spLocks noGrp="1"/>
          </p:cNvSpPr>
          <p:nvPr>
            <p:ph idx="1"/>
          </p:nvPr>
        </p:nvSpPr>
        <p:spPr/>
        <p:txBody>
          <a:bodyPr/>
          <a:lstStyle/>
          <a:p>
            <a:r>
              <a:rPr lang="en-US" dirty="0" smtClean="0"/>
              <a:t>There is </a:t>
            </a:r>
            <a:r>
              <a:rPr lang="en-US" b="1" u="sng" dirty="0" smtClean="0"/>
              <a:t>no capital adequacy requirement </a:t>
            </a:r>
            <a:r>
              <a:rPr lang="en-US" dirty="0" smtClean="0"/>
              <a:t>specified for this category.</a:t>
            </a:r>
          </a:p>
          <a:p>
            <a:r>
              <a:rPr lang="en-US" dirty="0" smtClean="0"/>
              <a:t>Merchant banker is only allowed to act as </a:t>
            </a:r>
            <a:r>
              <a:rPr lang="en-US" b="1" u="sng" dirty="0" smtClean="0"/>
              <a:t>Advisor, or Consultant </a:t>
            </a:r>
            <a:r>
              <a:rPr lang="en-US" dirty="0" smtClean="0"/>
              <a:t>to an issue.</a:t>
            </a:r>
            <a:endParaRPr lang="en-US" dirty="0"/>
          </a:p>
        </p:txBody>
      </p:sp>
    </p:spTree>
    <p:extLst>
      <p:ext uri="{BB962C8B-B14F-4D97-AF65-F5344CB8AC3E}">
        <p14:creationId xmlns:p14="http://schemas.microsoft.com/office/powerpoint/2010/main" val="1916359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Traders in Europe</a:t>
            </a:r>
            <a:endParaRPr lang="en-US" dirty="0"/>
          </a:p>
        </p:txBody>
      </p:sp>
      <p:pic>
        <p:nvPicPr>
          <p:cNvPr id="3074"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1" y="1371601"/>
            <a:ext cx="3962399" cy="2438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295401"/>
            <a:ext cx="4876800" cy="5562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809999"/>
            <a:ext cx="3889043" cy="304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427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3200400"/>
            <a:ext cx="8534400" cy="758952"/>
          </a:xfrm>
        </p:spPr>
        <p:txBody>
          <a:bodyPr>
            <a:normAutofit fontScale="90000"/>
          </a:bodyPr>
          <a:lstStyle/>
          <a:p>
            <a:r>
              <a:rPr lang="en-US" sz="3600" b="1" u="sng" dirty="0" err="1" smtClean="0"/>
              <a:t>Organisational</a:t>
            </a:r>
            <a:r>
              <a:rPr lang="en-US" sz="3600" b="1" u="sng" dirty="0" smtClean="0"/>
              <a:t> Set up of MB in India</a:t>
            </a:r>
            <a:endParaRPr lang="en-US" sz="3600" b="1" u="sng" dirty="0"/>
          </a:p>
        </p:txBody>
      </p:sp>
    </p:spTree>
    <p:extLst>
      <p:ext uri="{BB962C8B-B14F-4D97-AF65-F5344CB8AC3E}">
        <p14:creationId xmlns:p14="http://schemas.microsoft.com/office/powerpoint/2010/main" val="3160767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smtClean="0"/>
              <a:t>The organisational set up of MB in India can be classified into four groups on the basis of linkages with parent activity.</a:t>
            </a:r>
          </a:p>
          <a:p>
            <a:pPr marL="514350" indent="-514350">
              <a:buFont typeface="+mj-lt"/>
              <a:buAutoNum type="arabicPeriod"/>
            </a:pPr>
            <a:r>
              <a:rPr lang="en-US" dirty="0" smtClean="0"/>
              <a:t>Bankers Base</a:t>
            </a:r>
          </a:p>
          <a:p>
            <a:pPr marL="514350" indent="-514350">
              <a:buFont typeface="+mj-lt"/>
              <a:buAutoNum type="arabicPeriod"/>
            </a:pPr>
            <a:r>
              <a:rPr lang="en-US" dirty="0" smtClean="0"/>
              <a:t>Institutional Base</a:t>
            </a:r>
          </a:p>
          <a:p>
            <a:pPr marL="514350" indent="-514350">
              <a:buFont typeface="+mj-lt"/>
              <a:buAutoNum type="arabicPeriod"/>
            </a:pPr>
            <a:r>
              <a:rPr lang="en-US" dirty="0" smtClean="0"/>
              <a:t>Brokers Base</a:t>
            </a:r>
          </a:p>
          <a:p>
            <a:pPr marL="514350" indent="-514350">
              <a:buFont typeface="+mj-lt"/>
              <a:buAutoNum type="arabicPeriod"/>
            </a:pPr>
            <a:r>
              <a:rPr lang="en-US" dirty="0" smtClean="0"/>
              <a:t>Private Base</a:t>
            </a:r>
            <a:endParaRPr lang="en-US" dirty="0"/>
          </a:p>
        </p:txBody>
      </p:sp>
    </p:spTree>
    <p:extLst>
      <p:ext uri="{BB962C8B-B14F-4D97-AF65-F5344CB8AC3E}">
        <p14:creationId xmlns:p14="http://schemas.microsoft.com/office/powerpoint/2010/main" val="3143070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Bankers Base</a:t>
            </a:r>
            <a:endParaRPr lang="en-US" dirty="0"/>
          </a:p>
        </p:txBody>
      </p:sp>
      <p:sp>
        <p:nvSpPr>
          <p:cNvPr id="3" name="Content Placeholder 2"/>
          <p:cNvSpPr>
            <a:spLocks noGrp="1"/>
          </p:cNvSpPr>
          <p:nvPr>
            <p:ph sz="quarter" idx="1"/>
          </p:nvPr>
        </p:nvSpPr>
        <p:spPr>
          <a:xfrm>
            <a:off x="301752" y="1527048"/>
            <a:ext cx="8503920" cy="4873752"/>
          </a:xfrm>
        </p:spPr>
        <p:txBody>
          <a:bodyPr>
            <a:normAutofit lnSpcReduction="10000"/>
          </a:bodyPr>
          <a:lstStyle/>
          <a:p>
            <a:r>
              <a:rPr lang="en-US" dirty="0" smtClean="0"/>
              <a:t>This type of MB functions as a Subsidiary Institution or a division within the bank.</a:t>
            </a:r>
          </a:p>
          <a:p>
            <a:r>
              <a:rPr lang="en-US" dirty="0" smtClean="0"/>
              <a:t>The parent banks are either foreign bank operating in India or Indian Bank. Many Indian Banks are  in the category of public bank or private bank. </a:t>
            </a:r>
          </a:p>
          <a:p>
            <a:r>
              <a:rPr lang="en-US" dirty="0" smtClean="0"/>
              <a:t>This type of MB helps the parent company to participate in the capital market as an intermediary.</a:t>
            </a:r>
          </a:p>
          <a:p>
            <a:pPr lvl="1"/>
            <a:r>
              <a:rPr lang="en-US" dirty="0" smtClean="0">
                <a:solidFill>
                  <a:schemeClr val="tx1"/>
                </a:solidFill>
              </a:rPr>
              <a:t>Foreign Players : Bank of America, Citibank </a:t>
            </a:r>
            <a:r>
              <a:rPr lang="en-US" dirty="0" err="1" smtClean="0">
                <a:solidFill>
                  <a:schemeClr val="tx1"/>
                </a:solidFill>
              </a:rPr>
              <a:t>etc</a:t>
            </a:r>
            <a:endParaRPr lang="en-US" dirty="0" smtClean="0">
              <a:solidFill>
                <a:schemeClr val="tx1"/>
              </a:solidFill>
            </a:endParaRPr>
          </a:p>
          <a:p>
            <a:pPr lvl="1"/>
            <a:r>
              <a:rPr lang="en-US" dirty="0" smtClean="0">
                <a:solidFill>
                  <a:schemeClr val="tx1"/>
                </a:solidFill>
              </a:rPr>
              <a:t>Public Sector Players : Bank of Maharashtra, Punjab National Bank</a:t>
            </a:r>
          </a:p>
          <a:p>
            <a:pPr lvl="1"/>
            <a:r>
              <a:rPr lang="en-US" dirty="0" smtClean="0">
                <a:solidFill>
                  <a:schemeClr val="tx1"/>
                </a:solidFill>
              </a:rPr>
              <a:t>Private Sector Players : ICICI securities, </a:t>
            </a:r>
            <a:r>
              <a:rPr lang="en-US" dirty="0" err="1" smtClean="0">
                <a:solidFill>
                  <a:schemeClr val="tx1"/>
                </a:solidFill>
              </a:rPr>
              <a:t>Kotak</a:t>
            </a:r>
            <a:r>
              <a:rPr lang="en-US" dirty="0" smtClean="0">
                <a:solidFill>
                  <a:schemeClr val="tx1"/>
                </a:solidFill>
              </a:rPr>
              <a:t> Mahindra Capital Co Ltd.</a:t>
            </a:r>
            <a:endParaRPr lang="en-US" dirty="0">
              <a:solidFill>
                <a:schemeClr val="tx1"/>
              </a:solidFill>
            </a:endParaRPr>
          </a:p>
        </p:txBody>
      </p:sp>
    </p:spTree>
    <p:extLst>
      <p:ext uri="{BB962C8B-B14F-4D97-AF65-F5344CB8AC3E}">
        <p14:creationId xmlns:p14="http://schemas.microsoft.com/office/powerpoint/2010/main" val="1146597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Institutional Base </a:t>
            </a:r>
          </a:p>
        </p:txBody>
      </p:sp>
      <p:sp>
        <p:nvSpPr>
          <p:cNvPr id="3" name="Content Placeholder 2"/>
          <p:cNvSpPr>
            <a:spLocks noGrp="1"/>
          </p:cNvSpPr>
          <p:nvPr>
            <p:ph sz="quarter" idx="1"/>
          </p:nvPr>
        </p:nvSpPr>
        <p:spPr/>
        <p:txBody>
          <a:bodyPr/>
          <a:lstStyle/>
          <a:p>
            <a:r>
              <a:rPr lang="en-US" dirty="0" smtClean="0"/>
              <a:t>MB functions as an independent unit or as subsidiary of various private or Govt financial institution. </a:t>
            </a:r>
          </a:p>
          <a:p>
            <a:r>
              <a:rPr lang="en-US" dirty="0" smtClean="0"/>
              <a:t>In India most of the financial institution function under public sector.</a:t>
            </a:r>
          </a:p>
          <a:p>
            <a:pPr lvl="1"/>
            <a:r>
              <a:rPr lang="en-US" dirty="0" smtClean="0">
                <a:solidFill>
                  <a:schemeClr val="tx1"/>
                </a:solidFill>
              </a:rPr>
              <a:t>Public Financial Institution : IFCI Financial Service Ltd., IDBI Capital Market services Ltd.</a:t>
            </a:r>
          </a:p>
          <a:p>
            <a:pPr lvl="1"/>
            <a:r>
              <a:rPr lang="en-US" dirty="0" smtClean="0">
                <a:solidFill>
                  <a:schemeClr val="tx1"/>
                </a:solidFill>
              </a:rPr>
              <a:t>Private Financial Institution : Reliance Securities Ltd., Tata Capital Markets Ltd</a:t>
            </a:r>
          </a:p>
        </p:txBody>
      </p:sp>
    </p:spTree>
    <p:extLst>
      <p:ext uri="{BB962C8B-B14F-4D97-AF65-F5344CB8AC3E}">
        <p14:creationId xmlns:p14="http://schemas.microsoft.com/office/powerpoint/2010/main" val="2526970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Broker Base </a:t>
            </a:r>
            <a:endParaRPr lang="en-US" dirty="0"/>
          </a:p>
        </p:txBody>
      </p:sp>
      <p:sp>
        <p:nvSpPr>
          <p:cNvPr id="3" name="Content Placeholder 2"/>
          <p:cNvSpPr>
            <a:spLocks noGrp="1"/>
          </p:cNvSpPr>
          <p:nvPr>
            <p:ph sz="quarter" idx="1"/>
          </p:nvPr>
        </p:nvSpPr>
        <p:spPr/>
        <p:txBody>
          <a:bodyPr/>
          <a:lstStyle/>
          <a:p>
            <a:r>
              <a:rPr lang="en-US" dirty="0" smtClean="0"/>
              <a:t>Brokers are playing major role in different aspects by having qualified and professionally skilled groups in their business team.</a:t>
            </a:r>
          </a:p>
          <a:p>
            <a:r>
              <a:rPr lang="en-US" dirty="0" smtClean="0"/>
              <a:t>They are undertaking MB related operations also like, portfolio management services, issue management etc.</a:t>
            </a:r>
          </a:p>
          <a:p>
            <a:pPr lvl="1"/>
            <a:r>
              <a:rPr lang="en-US" dirty="0" smtClean="0">
                <a:solidFill>
                  <a:schemeClr val="tx1"/>
                </a:solidFill>
              </a:rPr>
              <a:t>Karvy Consultancy services Ltd.</a:t>
            </a:r>
          </a:p>
          <a:p>
            <a:pPr lvl="1"/>
            <a:r>
              <a:rPr lang="en-US" dirty="0" smtClean="0">
                <a:solidFill>
                  <a:schemeClr val="tx1"/>
                </a:solidFill>
              </a:rPr>
              <a:t>Motilal Oswal Investment Advisory Ltd.</a:t>
            </a:r>
          </a:p>
          <a:p>
            <a:pPr lvl="1"/>
            <a:r>
              <a:rPr lang="en-US" dirty="0" smtClean="0">
                <a:solidFill>
                  <a:schemeClr val="tx1"/>
                </a:solidFill>
              </a:rPr>
              <a:t>Religare Capital Market</a:t>
            </a:r>
            <a:endParaRPr lang="en-US" dirty="0">
              <a:solidFill>
                <a:schemeClr val="tx1"/>
              </a:solidFill>
            </a:endParaRPr>
          </a:p>
        </p:txBody>
      </p:sp>
    </p:spTree>
    <p:extLst>
      <p:ext uri="{BB962C8B-B14F-4D97-AF65-F5344CB8AC3E}">
        <p14:creationId xmlns:p14="http://schemas.microsoft.com/office/powerpoint/2010/main" val="3645001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Base</a:t>
            </a:r>
            <a:endParaRPr lang="en-US" dirty="0"/>
          </a:p>
        </p:txBody>
      </p:sp>
      <p:sp>
        <p:nvSpPr>
          <p:cNvPr id="3" name="Content Placeholder 2"/>
          <p:cNvSpPr>
            <a:spLocks noGrp="1"/>
          </p:cNvSpPr>
          <p:nvPr>
            <p:ph sz="quarter" idx="1"/>
          </p:nvPr>
        </p:nvSpPr>
        <p:spPr/>
        <p:txBody>
          <a:bodyPr/>
          <a:lstStyle/>
          <a:p>
            <a:r>
              <a:rPr lang="en-US" dirty="0" smtClean="0"/>
              <a:t>These MB firm operate as sole proprietary, partnership, private ltd.</a:t>
            </a:r>
          </a:p>
          <a:p>
            <a:r>
              <a:rPr lang="en-US" dirty="0" smtClean="0"/>
              <a:t>These type were popular before the establishment of separate division of commercial banks.</a:t>
            </a:r>
          </a:p>
          <a:p>
            <a:r>
              <a:rPr lang="en-US" dirty="0" smtClean="0"/>
              <a:t>They provide skill based services to the clients.</a:t>
            </a:r>
          </a:p>
          <a:p>
            <a:pPr lvl="1"/>
            <a:r>
              <a:rPr lang="en-US" dirty="0" err="1" smtClean="0">
                <a:solidFill>
                  <a:schemeClr val="tx1"/>
                </a:solidFill>
              </a:rPr>
              <a:t>Finshare</a:t>
            </a:r>
            <a:r>
              <a:rPr lang="en-US" dirty="0" smtClean="0">
                <a:solidFill>
                  <a:schemeClr val="tx1"/>
                </a:solidFill>
              </a:rPr>
              <a:t> Mgt services</a:t>
            </a:r>
          </a:p>
          <a:p>
            <a:pPr lvl="1"/>
            <a:r>
              <a:rPr lang="en-US" dirty="0" smtClean="0">
                <a:solidFill>
                  <a:schemeClr val="tx1"/>
                </a:solidFill>
              </a:rPr>
              <a:t>Pioneer Invertcorp </a:t>
            </a:r>
          </a:p>
          <a:p>
            <a:pPr lvl="1"/>
            <a:r>
              <a:rPr lang="en-US" dirty="0" smtClean="0">
                <a:solidFill>
                  <a:schemeClr val="tx1"/>
                </a:solidFill>
              </a:rPr>
              <a:t>A.K. Capital Service Ltd</a:t>
            </a:r>
          </a:p>
          <a:p>
            <a:endParaRPr lang="en-US" dirty="0"/>
          </a:p>
        </p:txBody>
      </p:sp>
    </p:spTree>
    <p:extLst>
      <p:ext uri="{BB962C8B-B14F-4D97-AF65-F5344CB8AC3E}">
        <p14:creationId xmlns:p14="http://schemas.microsoft.com/office/powerpoint/2010/main" val="11133834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47800" y="457200"/>
            <a:ext cx="6417734" cy="990599"/>
          </a:xfrm>
        </p:spPr>
        <p:txBody>
          <a:bodyPr>
            <a:noAutofit/>
          </a:bodyPr>
          <a:lstStyle/>
          <a:p>
            <a:pPr algn="ctr"/>
            <a:r>
              <a:rPr lang="en-US" sz="4400" b="1" u="sng" dirty="0" smtClean="0">
                <a:solidFill>
                  <a:schemeClr val="bg1"/>
                </a:solidFill>
                <a:effectLst>
                  <a:outerShdw blurRad="38100" dist="38100" dir="2700000" algn="tl">
                    <a:srgbClr val="000000">
                      <a:alpha val="43137"/>
                    </a:srgbClr>
                  </a:outerShdw>
                </a:effectLst>
                <a:latin typeface="Comic Sans MS" pitchFamily="66" charset="0"/>
              </a:rPr>
              <a:t>Qualities of a Merchant Banker</a:t>
            </a:r>
            <a:endParaRPr lang="en-IN" sz="4400" b="1" u="sng" dirty="0">
              <a:effectLst>
                <a:outerShdw blurRad="38100" dist="38100" dir="2700000" algn="tl">
                  <a:srgbClr val="000000">
                    <a:alpha val="43137"/>
                  </a:srgbClr>
                </a:outerShdw>
              </a:effectLst>
              <a:latin typeface="Comic Sans MS" pitchFamily="66" charset="0"/>
            </a:endParaRPr>
          </a:p>
        </p:txBody>
      </p:sp>
      <p:graphicFrame>
        <p:nvGraphicFramePr>
          <p:cNvPr id="4" name="Diagram 3"/>
          <p:cNvGraphicFramePr/>
          <p:nvPr>
            <p:extLst>
              <p:ext uri="{D42A27DB-BD31-4B8C-83A1-F6EECF244321}">
                <p14:modId xmlns:p14="http://schemas.microsoft.com/office/powerpoint/2010/main" val="3357177272"/>
              </p:ext>
            </p:extLst>
          </p:nvPr>
        </p:nvGraphicFramePr>
        <p:xfrm>
          <a:off x="228600" y="762000"/>
          <a:ext cx="8763000"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034345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normAutofit/>
          </a:bodyPr>
          <a:lstStyle/>
          <a:p>
            <a:pPr marL="0" indent="0">
              <a:buClr>
                <a:schemeClr val="bg1"/>
              </a:buClr>
              <a:buNone/>
            </a:pPr>
            <a:r>
              <a:rPr lang="en-US" dirty="0" smtClean="0"/>
              <a:t> </a:t>
            </a:r>
            <a:endParaRPr lang="en-US" dirty="0"/>
          </a:p>
          <a:p>
            <a:pPr>
              <a:buClr>
                <a:schemeClr val="bg1"/>
              </a:buClr>
              <a:buFont typeface="Wingdings" pitchFamily="2" charset="2"/>
              <a:buChar char="Ø"/>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070203386"/>
              </p:ext>
            </p:extLst>
          </p:nvPr>
        </p:nvGraphicFramePr>
        <p:xfrm>
          <a:off x="30706" y="23884"/>
          <a:ext cx="9113294" cy="6681715"/>
        </p:xfrm>
        <a:graphic>
          <a:graphicData uri="http://schemas.openxmlformats.org/drawingml/2006/table">
            <a:tbl>
              <a:tblPr firstRow="1" firstCol="1" lastRow="1" lastCol="1" bandRow="1" bandCol="1">
                <a:tableStyleId>{5C22544A-7EE6-4342-B048-85BDC9FD1C3A}</a:tableStyleId>
              </a:tblPr>
              <a:tblGrid>
                <a:gridCol w="4546188"/>
                <a:gridCol w="4567106"/>
              </a:tblGrid>
              <a:tr h="1541935">
                <a:tc>
                  <a:txBody>
                    <a:bodyPr/>
                    <a:lstStyle/>
                    <a:p>
                      <a:pPr marL="0" marR="0" algn="l">
                        <a:lnSpc>
                          <a:spcPct val="150000"/>
                        </a:lnSpc>
                        <a:spcBef>
                          <a:spcPts val="0"/>
                        </a:spcBef>
                        <a:spcAft>
                          <a:spcPts val="0"/>
                        </a:spcAft>
                      </a:pPr>
                      <a:r>
                        <a:rPr lang="en-US" sz="2000" dirty="0">
                          <a:effectLst/>
                          <a:latin typeface="Times New Roman" pitchFamily="18" charset="0"/>
                          <a:cs typeface="Times New Roman" pitchFamily="18" charset="0"/>
                        </a:rPr>
                        <a:t> </a:t>
                      </a:r>
                    </a:p>
                    <a:p>
                      <a:pPr marL="0" marR="0" algn="ctr">
                        <a:lnSpc>
                          <a:spcPct val="150000"/>
                        </a:lnSpc>
                        <a:spcBef>
                          <a:spcPts val="0"/>
                        </a:spcBef>
                        <a:spcAft>
                          <a:spcPts val="0"/>
                        </a:spcAft>
                      </a:pPr>
                      <a:r>
                        <a:rPr lang="en-US" sz="2000" dirty="0">
                          <a:effectLst/>
                          <a:latin typeface="Times New Roman" pitchFamily="18" charset="0"/>
                          <a:cs typeface="Times New Roman" pitchFamily="18" charset="0"/>
                        </a:rPr>
                        <a:t>Merchant Banks</a:t>
                      </a:r>
                      <a:endParaRPr lang="en-US" sz="2000" dirty="0">
                        <a:effectLst/>
                        <a:latin typeface="Times New Roman" pitchFamily="18" charset="0"/>
                        <a:ea typeface="Times New Roman"/>
                        <a:cs typeface="Times New Roman" pitchFamily="18" charset="0"/>
                      </a:endParaRPr>
                    </a:p>
                  </a:txBody>
                  <a:tcPr marL="43519" marR="43519" marT="0" marB="0"/>
                </a:tc>
                <a:tc>
                  <a:txBody>
                    <a:bodyPr/>
                    <a:lstStyle/>
                    <a:p>
                      <a:pPr marL="0" marR="0" algn="l">
                        <a:lnSpc>
                          <a:spcPct val="150000"/>
                        </a:lnSpc>
                        <a:spcBef>
                          <a:spcPts val="0"/>
                        </a:spcBef>
                        <a:spcAft>
                          <a:spcPts val="0"/>
                        </a:spcAft>
                      </a:pPr>
                      <a:r>
                        <a:rPr lang="en-US" sz="2000" dirty="0">
                          <a:effectLst/>
                          <a:latin typeface="Times New Roman" pitchFamily="18" charset="0"/>
                          <a:cs typeface="Times New Roman" pitchFamily="18" charset="0"/>
                        </a:rPr>
                        <a:t> </a:t>
                      </a:r>
                    </a:p>
                    <a:p>
                      <a:pPr marL="0" marR="0" algn="ctr">
                        <a:lnSpc>
                          <a:spcPct val="150000"/>
                        </a:lnSpc>
                        <a:spcBef>
                          <a:spcPts val="0"/>
                        </a:spcBef>
                        <a:spcAft>
                          <a:spcPts val="0"/>
                        </a:spcAft>
                      </a:pPr>
                      <a:r>
                        <a:rPr lang="en-US" sz="2000" dirty="0">
                          <a:effectLst/>
                          <a:latin typeface="Times New Roman" pitchFamily="18" charset="0"/>
                          <a:cs typeface="Times New Roman" pitchFamily="18" charset="0"/>
                        </a:rPr>
                        <a:t>Commercial Banks</a:t>
                      </a:r>
                    </a:p>
                    <a:p>
                      <a:pPr marL="0" marR="0" algn="l">
                        <a:lnSpc>
                          <a:spcPct val="150000"/>
                        </a:lnSpc>
                        <a:spcBef>
                          <a:spcPts val="0"/>
                        </a:spcBef>
                        <a:spcAft>
                          <a:spcPts val="0"/>
                        </a:spcAft>
                      </a:pPr>
                      <a:r>
                        <a:rPr lang="en-US" sz="2000" dirty="0">
                          <a:effectLst/>
                          <a:latin typeface="Times New Roman" pitchFamily="18" charset="0"/>
                          <a:cs typeface="Times New Roman" pitchFamily="18" charset="0"/>
                        </a:rPr>
                        <a:t> </a:t>
                      </a:r>
                      <a:endParaRPr lang="en-US" sz="2000" dirty="0">
                        <a:effectLst/>
                        <a:latin typeface="Times New Roman" pitchFamily="18" charset="0"/>
                        <a:ea typeface="Times New Roman"/>
                        <a:cs typeface="Times New Roman" pitchFamily="18" charset="0"/>
                      </a:endParaRPr>
                    </a:p>
                  </a:txBody>
                  <a:tcPr marL="43519" marR="43519" marT="0" marB="0"/>
                </a:tc>
              </a:tr>
              <a:tr h="2055912">
                <a:tc>
                  <a:txBody>
                    <a:bodyPr/>
                    <a:lstStyle/>
                    <a:p>
                      <a:pPr marL="0" marR="0" algn="l">
                        <a:lnSpc>
                          <a:spcPct val="150000"/>
                        </a:lnSpc>
                        <a:spcBef>
                          <a:spcPts val="0"/>
                        </a:spcBef>
                        <a:spcAft>
                          <a:spcPts val="0"/>
                        </a:spcAft>
                      </a:pPr>
                      <a:r>
                        <a:rPr lang="en-US" sz="2000" dirty="0">
                          <a:effectLst/>
                          <a:latin typeface="Times New Roman" pitchFamily="18" charset="0"/>
                          <a:cs typeface="Times New Roman" pitchFamily="18" charset="0"/>
                        </a:rPr>
                        <a:t>1) Assist in raising capital in the form of equity, preference shares, and syndicated loan working capital instruments.</a:t>
                      </a:r>
                    </a:p>
                    <a:p>
                      <a:pPr marL="0" marR="0" algn="l">
                        <a:lnSpc>
                          <a:spcPct val="150000"/>
                        </a:lnSpc>
                        <a:spcBef>
                          <a:spcPts val="0"/>
                        </a:spcBef>
                        <a:spcAft>
                          <a:spcPts val="0"/>
                        </a:spcAft>
                      </a:pPr>
                      <a:r>
                        <a:rPr lang="en-US" sz="2000" dirty="0">
                          <a:effectLst/>
                          <a:latin typeface="Times New Roman" pitchFamily="18" charset="0"/>
                          <a:cs typeface="Times New Roman" pitchFamily="18" charset="0"/>
                        </a:rPr>
                        <a:t> </a:t>
                      </a:r>
                      <a:endParaRPr lang="en-US" sz="2000" dirty="0">
                        <a:effectLst/>
                        <a:latin typeface="Times New Roman" pitchFamily="18" charset="0"/>
                        <a:ea typeface="Times New Roman"/>
                        <a:cs typeface="Times New Roman" pitchFamily="18" charset="0"/>
                      </a:endParaRPr>
                    </a:p>
                  </a:txBody>
                  <a:tcPr marL="43519" marR="43519" marT="0" marB="0"/>
                </a:tc>
                <a:tc>
                  <a:txBody>
                    <a:bodyPr/>
                    <a:lstStyle/>
                    <a:p>
                      <a:pPr marL="0" marR="0" algn="l">
                        <a:lnSpc>
                          <a:spcPct val="150000"/>
                        </a:lnSpc>
                        <a:spcBef>
                          <a:spcPts val="0"/>
                        </a:spcBef>
                        <a:spcAft>
                          <a:spcPts val="0"/>
                        </a:spcAft>
                      </a:pPr>
                      <a:r>
                        <a:rPr lang="en-US" sz="2000" dirty="0">
                          <a:effectLst/>
                          <a:latin typeface="Times New Roman" pitchFamily="18" charset="0"/>
                          <a:cs typeface="Times New Roman" pitchFamily="18" charset="0"/>
                        </a:rPr>
                        <a:t>1) Provide funds in the form of term loan and working capital.</a:t>
                      </a:r>
                      <a:endParaRPr lang="en-US" sz="2000" dirty="0">
                        <a:effectLst/>
                        <a:latin typeface="Times New Roman" pitchFamily="18" charset="0"/>
                        <a:ea typeface="Times New Roman"/>
                        <a:cs typeface="Times New Roman" pitchFamily="18" charset="0"/>
                      </a:endParaRPr>
                    </a:p>
                  </a:txBody>
                  <a:tcPr marL="43519" marR="43519" marT="0" marB="0"/>
                </a:tc>
              </a:tr>
              <a:tr h="1027956">
                <a:tc>
                  <a:txBody>
                    <a:bodyPr/>
                    <a:lstStyle/>
                    <a:p>
                      <a:pPr marL="0" marR="0" algn="l">
                        <a:lnSpc>
                          <a:spcPct val="150000"/>
                        </a:lnSpc>
                        <a:spcBef>
                          <a:spcPts val="0"/>
                        </a:spcBef>
                        <a:spcAft>
                          <a:spcPts val="0"/>
                        </a:spcAft>
                      </a:pPr>
                      <a:r>
                        <a:rPr lang="en-US" sz="2000" dirty="0">
                          <a:effectLst/>
                          <a:latin typeface="Times New Roman" pitchFamily="18" charset="0"/>
                          <a:cs typeface="Times New Roman" pitchFamily="18" charset="0"/>
                        </a:rPr>
                        <a:t>2) Advisor not financer.</a:t>
                      </a:r>
                    </a:p>
                    <a:p>
                      <a:pPr marL="0" marR="0" algn="l">
                        <a:lnSpc>
                          <a:spcPct val="150000"/>
                        </a:lnSpc>
                        <a:spcBef>
                          <a:spcPts val="0"/>
                        </a:spcBef>
                        <a:spcAft>
                          <a:spcPts val="0"/>
                        </a:spcAft>
                      </a:pPr>
                      <a:r>
                        <a:rPr lang="en-US" sz="2000" dirty="0">
                          <a:effectLst/>
                          <a:latin typeface="Times New Roman" pitchFamily="18" charset="0"/>
                          <a:cs typeface="Times New Roman" pitchFamily="18" charset="0"/>
                        </a:rPr>
                        <a:t> </a:t>
                      </a:r>
                      <a:endParaRPr lang="en-US" sz="2000" dirty="0">
                        <a:effectLst/>
                        <a:latin typeface="Times New Roman" pitchFamily="18" charset="0"/>
                        <a:ea typeface="Times New Roman"/>
                        <a:cs typeface="Times New Roman" pitchFamily="18" charset="0"/>
                      </a:endParaRPr>
                    </a:p>
                  </a:txBody>
                  <a:tcPr marL="43519" marR="43519" marT="0" marB="0"/>
                </a:tc>
                <a:tc>
                  <a:txBody>
                    <a:bodyPr/>
                    <a:lstStyle/>
                    <a:p>
                      <a:pPr marL="0" marR="0" algn="l">
                        <a:lnSpc>
                          <a:spcPct val="150000"/>
                        </a:lnSpc>
                        <a:spcBef>
                          <a:spcPts val="0"/>
                        </a:spcBef>
                        <a:spcAft>
                          <a:spcPts val="0"/>
                        </a:spcAft>
                      </a:pPr>
                      <a:r>
                        <a:rPr lang="en-US" sz="2000" dirty="0">
                          <a:effectLst/>
                          <a:latin typeface="Times New Roman" pitchFamily="18" charset="0"/>
                          <a:cs typeface="Times New Roman" pitchFamily="18" charset="0"/>
                        </a:rPr>
                        <a:t>2) Financing is the main business.</a:t>
                      </a:r>
                      <a:endParaRPr lang="en-US" sz="2000" dirty="0">
                        <a:effectLst/>
                        <a:latin typeface="Times New Roman" pitchFamily="18" charset="0"/>
                        <a:ea typeface="Times New Roman"/>
                        <a:cs typeface="Times New Roman" pitchFamily="18" charset="0"/>
                      </a:endParaRPr>
                    </a:p>
                  </a:txBody>
                  <a:tcPr marL="43519" marR="43519" marT="0" marB="0"/>
                </a:tc>
              </a:tr>
              <a:tr h="1027956">
                <a:tc>
                  <a:txBody>
                    <a:bodyPr/>
                    <a:lstStyle/>
                    <a:p>
                      <a:pPr marL="0" marR="0" algn="l">
                        <a:lnSpc>
                          <a:spcPct val="150000"/>
                        </a:lnSpc>
                        <a:spcBef>
                          <a:spcPts val="0"/>
                        </a:spcBef>
                        <a:spcAft>
                          <a:spcPts val="0"/>
                        </a:spcAft>
                      </a:pPr>
                      <a:r>
                        <a:rPr lang="en-US" sz="2000" dirty="0">
                          <a:effectLst/>
                          <a:latin typeface="Times New Roman" pitchFamily="18" charset="0"/>
                          <a:cs typeface="Times New Roman" pitchFamily="18" charset="0"/>
                        </a:rPr>
                        <a:t>3) Do not accept chequable deposits.</a:t>
                      </a:r>
                    </a:p>
                    <a:p>
                      <a:pPr marL="0" marR="0" algn="l">
                        <a:lnSpc>
                          <a:spcPct val="150000"/>
                        </a:lnSpc>
                        <a:spcBef>
                          <a:spcPts val="0"/>
                        </a:spcBef>
                        <a:spcAft>
                          <a:spcPts val="0"/>
                        </a:spcAft>
                      </a:pPr>
                      <a:r>
                        <a:rPr lang="en-US" sz="2000" dirty="0">
                          <a:effectLst/>
                          <a:latin typeface="Times New Roman" pitchFamily="18" charset="0"/>
                          <a:cs typeface="Times New Roman" pitchFamily="18" charset="0"/>
                        </a:rPr>
                        <a:t> </a:t>
                      </a:r>
                      <a:endParaRPr lang="en-US" sz="2000" dirty="0">
                        <a:effectLst/>
                        <a:latin typeface="Times New Roman" pitchFamily="18" charset="0"/>
                        <a:ea typeface="Times New Roman"/>
                        <a:cs typeface="Times New Roman" pitchFamily="18" charset="0"/>
                      </a:endParaRPr>
                    </a:p>
                  </a:txBody>
                  <a:tcPr marL="43519" marR="43519" marT="0" marB="0"/>
                </a:tc>
                <a:tc>
                  <a:txBody>
                    <a:bodyPr/>
                    <a:lstStyle/>
                    <a:p>
                      <a:pPr marL="0" marR="0" algn="l">
                        <a:lnSpc>
                          <a:spcPct val="150000"/>
                        </a:lnSpc>
                        <a:spcBef>
                          <a:spcPts val="0"/>
                        </a:spcBef>
                        <a:spcAft>
                          <a:spcPts val="0"/>
                        </a:spcAft>
                      </a:pPr>
                      <a:r>
                        <a:rPr lang="en-US" sz="2000" dirty="0">
                          <a:effectLst/>
                          <a:latin typeface="Times New Roman" pitchFamily="18" charset="0"/>
                          <a:cs typeface="Times New Roman" pitchFamily="18" charset="0"/>
                        </a:rPr>
                        <a:t>3) Demand deposits are the key feature.</a:t>
                      </a:r>
                      <a:endParaRPr lang="en-US" sz="2000" dirty="0">
                        <a:effectLst/>
                        <a:latin typeface="Times New Roman" pitchFamily="18" charset="0"/>
                        <a:ea typeface="Times New Roman"/>
                        <a:cs typeface="Times New Roman" pitchFamily="18" charset="0"/>
                      </a:endParaRPr>
                    </a:p>
                  </a:txBody>
                  <a:tcPr marL="43519" marR="43519" marT="0" marB="0"/>
                </a:tc>
              </a:tr>
              <a:tr h="1027956">
                <a:tc>
                  <a:txBody>
                    <a:bodyPr/>
                    <a:lstStyle/>
                    <a:p>
                      <a:pPr marL="0" marR="0" algn="l">
                        <a:lnSpc>
                          <a:spcPct val="150000"/>
                        </a:lnSpc>
                        <a:spcBef>
                          <a:spcPts val="0"/>
                        </a:spcBef>
                        <a:spcAft>
                          <a:spcPts val="0"/>
                        </a:spcAft>
                      </a:pPr>
                      <a:r>
                        <a:rPr lang="en-US" sz="2000" dirty="0">
                          <a:effectLst/>
                          <a:latin typeface="Times New Roman" pitchFamily="18" charset="0"/>
                          <a:cs typeface="Times New Roman" pitchFamily="18" charset="0"/>
                        </a:rPr>
                        <a:t>4) Mainly fees based business.</a:t>
                      </a:r>
                    </a:p>
                    <a:p>
                      <a:pPr marL="0" marR="0" algn="l">
                        <a:lnSpc>
                          <a:spcPct val="150000"/>
                        </a:lnSpc>
                        <a:spcBef>
                          <a:spcPts val="0"/>
                        </a:spcBef>
                        <a:spcAft>
                          <a:spcPts val="0"/>
                        </a:spcAft>
                      </a:pPr>
                      <a:r>
                        <a:rPr lang="en-US" sz="2000" dirty="0">
                          <a:effectLst/>
                          <a:latin typeface="Times New Roman" pitchFamily="18" charset="0"/>
                          <a:cs typeface="Times New Roman" pitchFamily="18" charset="0"/>
                        </a:rPr>
                        <a:t> </a:t>
                      </a:r>
                      <a:endParaRPr lang="en-US" sz="2000" dirty="0">
                        <a:effectLst/>
                        <a:latin typeface="Times New Roman" pitchFamily="18" charset="0"/>
                        <a:ea typeface="Times New Roman"/>
                        <a:cs typeface="Times New Roman" pitchFamily="18" charset="0"/>
                      </a:endParaRPr>
                    </a:p>
                  </a:txBody>
                  <a:tcPr marL="43519" marR="43519" marT="0" marB="0"/>
                </a:tc>
                <a:tc>
                  <a:txBody>
                    <a:bodyPr/>
                    <a:lstStyle/>
                    <a:p>
                      <a:pPr marL="0" marR="0" algn="l">
                        <a:lnSpc>
                          <a:spcPct val="150000"/>
                        </a:lnSpc>
                        <a:spcBef>
                          <a:spcPts val="0"/>
                        </a:spcBef>
                        <a:spcAft>
                          <a:spcPts val="0"/>
                        </a:spcAft>
                      </a:pPr>
                      <a:r>
                        <a:rPr lang="en-US" sz="2000" dirty="0">
                          <a:effectLst/>
                          <a:latin typeface="Times New Roman" pitchFamily="18" charset="0"/>
                          <a:cs typeface="Times New Roman" pitchFamily="18" charset="0"/>
                        </a:rPr>
                        <a:t>4) Mainly fund based business</a:t>
                      </a:r>
                      <a:endParaRPr lang="en-US" sz="2000" dirty="0">
                        <a:effectLst/>
                        <a:latin typeface="Times New Roman" pitchFamily="18" charset="0"/>
                        <a:ea typeface="Times New Roman"/>
                        <a:cs typeface="Times New Roman" pitchFamily="18" charset="0"/>
                      </a:endParaRPr>
                    </a:p>
                  </a:txBody>
                  <a:tcPr marL="43519" marR="43519" marT="0" marB="0"/>
                </a:tc>
              </a:tr>
            </a:tbl>
          </a:graphicData>
        </a:graphic>
      </p:graphicFrame>
    </p:spTree>
    <p:extLst>
      <p:ext uri="{BB962C8B-B14F-4D97-AF65-F5344CB8AC3E}">
        <p14:creationId xmlns:p14="http://schemas.microsoft.com/office/powerpoint/2010/main" val="32771678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normAutofit/>
          </a:bodyPr>
          <a:lstStyle/>
          <a:p>
            <a:pPr marL="0" indent="0">
              <a:buClr>
                <a:schemeClr val="bg1"/>
              </a:buClr>
              <a:buNone/>
            </a:pPr>
            <a:r>
              <a:rPr lang="en-US" dirty="0" smtClean="0"/>
              <a:t> </a:t>
            </a:r>
            <a:endParaRPr lang="en-US" dirty="0"/>
          </a:p>
          <a:p>
            <a:pPr>
              <a:buClr>
                <a:schemeClr val="bg1"/>
              </a:buClr>
              <a:buFont typeface="Wingdings" pitchFamily="2" charset="2"/>
              <a:buChar char="Ø"/>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082513767"/>
              </p:ext>
            </p:extLst>
          </p:nvPr>
        </p:nvGraphicFramePr>
        <p:xfrm>
          <a:off x="0" y="1"/>
          <a:ext cx="9144000" cy="6972796"/>
        </p:xfrm>
        <a:graphic>
          <a:graphicData uri="http://schemas.openxmlformats.org/drawingml/2006/table">
            <a:tbl>
              <a:tblPr firstRow="1" firstCol="1" lastRow="1" lastCol="1" bandRow="1" bandCol="1">
                <a:tableStyleId>{5C22544A-7EE6-4342-B048-85BDC9FD1C3A}</a:tableStyleId>
              </a:tblPr>
              <a:tblGrid>
                <a:gridCol w="4561506"/>
                <a:gridCol w="4582494"/>
              </a:tblGrid>
              <a:tr h="1544981">
                <a:tc>
                  <a:txBody>
                    <a:bodyPr/>
                    <a:lstStyle/>
                    <a:p>
                      <a:pPr marL="0" marR="0" algn="l">
                        <a:lnSpc>
                          <a:spcPct val="150000"/>
                        </a:lnSpc>
                        <a:spcBef>
                          <a:spcPts val="0"/>
                        </a:spcBef>
                        <a:spcAft>
                          <a:spcPts val="0"/>
                        </a:spcAft>
                      </a:pPr>
                      <a:r>
                        <a:rPr lang="en-US" sz="2000" dirty="0">
                          <a:effectLst/>
                          <a:latin typeface="Times New Roman" pitchFamily="18" charset="0"/>
                          <a:cs typeface="Times New Roman" pitchFamily="18" charset="0"/>
                        </a:rPr>
                        <a:t> </a:t>
                      </a:r>
                    </a:p>
                    <a:p>
                      <a:pPr marL="0" marR="0" algn="ctr">
                        <a:lnSpc>
                          <a:spcPct val="150000"/>
                        </a:lnSpc>
                        <a:spcBef>
                          <a:spcPts val="0"/>
                        </a:spcBef>
                        <a:spcAft>
                          <a:spcPts val="0"/>
                        </a:spcAft>
                      </a:pPr>
                      <a:r>
                        <a:rPr lang="en-US" sz="2000" dirty="0">
                          <a:effectLst/>
                          <a:latin typeface="Times New Roman" pitchFamily="18" charset="0"/>
                          <a:cs typeface="Times New Roman" pitchFamily="18" charset="0"/>
                        </a:rPr>
                        <a:t>Merchant Banks</a:t>
                      </a:r>
                      <a:endParaRPr lang="en-US" sz="2000" dirty="0">
                        <a:effectLst/>
                        <a:latin typeface="Times New Roman" pitchFamily="18" charset="0"/>
                        <a:ea typeface="Times New Roman"/>
                        <a:cs typeface="Times New Roman" pitchFamily="18" charset="0"/>
                      </a:endParaRPr>
                    </a:p>
                  </a:txBody>
                  <a:tcPr marL="43519" marR="43519" marT="0" marB="0"/>
                </a:tc>
                <a:tc>
                  <a:txBody>
                    <a:bodyPr/>
                    <a:lstStyle/>
                    <a:p>
                      <a:pPr marL="0" marR="0" algn="l">
                        <a:lnSpc>
                          <a:spcPct val="150000"/>
                        </a:lnSpc>
                        <a:spcBef>
                          <a:spcPts val="0"/>
                        </a:spcBef>
                        <a:spcAft>
                          <a:spcPts val="0"/>
                        </a:spcAft>
                      </a:pPr>
                      <a:r>
                        <a:rPr lang="en-US" sz="2000" dirty="0">
                          <a:effectLst/>
                          <a:latin typeface="Times New Roman" pitchFamily="18" charset="0"/>
                          <a:cs typeface="Times New Roman" pitchFamily="18" charset="0"/>
                        </a:rPr>
                        <a:t> </a:t>
                      </a:r>
                    </a:p>
                    <a:p>
                      <a:pPr marL="0" marR="0" algn="ctr">
                        <a:lnSpc>
                          <a:spcPct val="150000"/>
                        </a:lnSpc>
                        <a:spcBef>
                          <a:spcPts val="0"/>
                        </a:spcBef>
                        <a:spcAft>
                          <a:spcPts val="0"/>
                        </a:spcAft>
                      </a:pPr>
                      <a:r>
                        <a:rPr lang="en-US" sz="2000" dirty="0">
                          <a:effectLst/>
                          <a:latin typeface="Times New Roman" pitchFamily="18" charset="0"/>
                          <a:cs typeface="Times New Roman" pitchFamily="18" charset="0"/>
                        </a:rPr>
                        <a:t>Commercial Banks</a:t>
                      </a:r>
                    </a:p>
                    <a:p>
                      <a:pPr marL="0" marR="0" algn="l">
                        <a:lnSpc>
                          <a:spcPct val="150000"/>
                        </a:lnSpc>
                        <a:spcBef>
                          <a:spcPts val="0"/>
                        </a:spcBef>
                        <a:spcAft>
                          <a:spcPts val="0"/>
                        </a:spcAft>
                      </a:pPr>
                      <a:r>
                        <a:rPr lang="en-US" sz="2000" dirty="0">
                          <a:effectLst/>
                          <a:latin typeface="Times New Roman" pitchFamily="18" charset="0"/>
                          <a:cs typeface="Times New Roman" pitchFamily="18" charset="0"/>
                        </a:rPr>
                        <a:t> </a:t>
                      </a:r>
                      <a:endParaRPr lang="en-US" sz="2000" dirty="0">
                        <a:effectLst/>
                        <a:latin typeface="Times New Roman" pitchFamily="18" charset="0"/>
                        <a:ea typeface="Times New Roman"/>
                        <a:cs typeface="Times New Roman" pitchFamily="18" charset="0"/>
                      </a:endParaRPr>
                    </a:p>
                  </a:txBody>
                  <a:tcPr marL="43519" marR="43519" marT="0" marB="0"/>
                </a:tc>
              </a:tr>
              <a:tr h="2852846">
                <a:tc>
                  <a:txBody>
                    <a:bodyPr/>
                    <a:lstStyle/>
                    <a:p>
                      <a:pPr marL="0" marR="0" algn="l">
                        <a:lnSpc>
                          <a:spcPct val="150000"/>
                        </a:lnSpc>
                        <a:spcBef>
                          <a:spcPts val="0"/>
                        </a:spcBef>
                        <a:spcAft>
                          <a:spcPts val="0"/>
                        </a:spcAft>
                      </a:pPr>
                      <a:r>
                        <a:rPr lang="en-US" sz="2000" dirty="0">
                          <a:effectLst/>
                          <a:latin typeface="Times New Roman" pitchFamily="18" charset="0"/>
                          <a:cs typeface="Times New Roman" pitchFamily="18" charset="0"/>
                        </a:rPr>
                        <a:t>5) Being advisors, they are closer to the customers and get to know risks of the transaction s properly. They work on risks shields i.e. mitigation measures</a:t>
                      </a:r>
                      <a:endParaRPr lang="en-US" sz="2000" dirty="0">
                        <a:effectLst/>
                        <a:latin typeface="Times New Roman" pitchFamily="18" charset="0"/>
                        <a:ea typeface="Times New Roman"/>
                        <a:cs typeface="Times New Roman" pitchFamily="18" charset="0"/>
                      </a:endParaRPr>
                    </a:p>
                  </a:txBody>
                  <a:tcPr marL="43519" marR="43519" marT="0" marB="0"/>
                </a:tc>
                <a:tc>
                  <a:txBody>
                    <a:bodyPr/>
                    <a:lstStyle/>
                    <a:p>
                      <a:pPr marL="0" marR="0" algn="l">
                        <a:lnSpc>
                          <a:spcPct val="150000"/>
                        </a:lnSpc>
                        <a:spcBef>
                          <a:spcPts val="0"/>
                        </a:spcBef>
                        <a:spcAft>
                          <a:spcPts val="0"/>
                        </a:spcAft>
                      </a:pPr>
                      <a:r>
                        <a:rPr lang="en-US" sz="2000" dirty="0">
                          <a:effectLst/>
                          <a:latin typeface="Times New Roman" pitchFamily="18" charset="0"/>
                          <a:cs typeface="Times New Roman" pitchFamily="18" charset="0"/>
                        </a:rPr>
                        <a:t>5) Being lenders, they are more cautions, assess risks in lending proposal and cannot afford to be grossly relationship based and close to the customer.</a:t>
                      </a:r>
                    </a:p>
                    <a:p>
                      <a:pPr marL="0" marR="0" algn="l">
                        <a:lnSpc>
                          <a:spcPct val="150000"/>
                        </a:lnSpc>
                        <a:spcBef>
                          <a:spcPts val="0"/>
                        </a:spcBef>
                        <a:spcAft>
                          <a:spcPts val="0"/>
                        </a:spcAft>
                      </a:pPr>
                      <a:r>
                        <a:rPr lang="en-US" sz="2000" dirty="0">
                          <a:effectLst/>
                          <a:latin typeface="Times New Roman" pitchFamily="18" charset="0"/>
                          <a:cs typeface="Times New Roman" pitchFamily="18" charset="0"/>
                        </a:rPr>
                        <a:t> </a:t>
                      </a:r>
                      <a:endParaRPr lang="en-US" sz="2000" dirty="0">
                        <a:effectLst/>
                        <a:latin typeface="Times New Roman" pitchFamily="18" charset="0"/>
                        <a:ea typeface="Times New Roman"/>
                        <a:cs typeface="Times New Roman" pitchFamily="18" charset="0"/>
                      </a:endParaRPr>
                    </a:p>
                  </a:txBody>
                  <a:tcPr marL="43519" marR="43519" marT="0" marB="0"/>
                </a:tc>
              </a:tr>
              <a:tr h="2574969">
                <a:tc>
                  <a:txBody>
                    <a:bodyPr/>
                    <a:lstStyle/>
                    <a:p>
                      <a:pPr marL="0" marR="0" algn="l">
                        <a:lnSpc>
                          <a:spcPct val="150000"/>
                        </a:lnSpc>
                        <a:spcBef>
                          <a:spcPts val="0"/>
                        </a:spcBef>
                        <a:spcAft>
                          <a:spcPts val="0"/>
                        </a:spcAft>
                      </a:pPr>
                      <a:r>
                        <a:rPr lang="en-US" sz="2000" dirty="0">
                          <a:effectLst/>
                          <a:latin typeface="Times New Roman" pitchFamily="18" charset="0"/>
                          <a:cs typeface="Times New Roman" pitchFamily="18" charset="0"/>
                        </a:rPr>
                        <a:t>6) Most of work they get is about management of equity issues in the capacity of lead manager, underwriter, piercing of issue, book running, and </a:t>
                      </a:r>
                      <a:r>
                        <a:rPr lang="en-US" sz="2000" dirty="0" err="1">
                          <a:effectLst/>
                          <a:latin typeface="Times New Roman" pitchFamily="18" charset="0"/>
                          <a:cs typeface="Times New Roman" pitchFamily="18" charset="0"/>
                        </a:rPr>
                        <a:t>liaisoning</a:t>
                      </a:r>
                      <a:r>
                        <a:rPr lang="en-US" sz="2000" dirty="0">
                          <a:effectLst/>
                          <a:latin typeface="Times New Roman" pitchFamily="18" charset="0"/>
                          <a:cs typeface="Times New Roman" pitchFamily="18" charset="0"/>
                        </a:rPr>
                        <a:t> with SEBI.</a:t>
                      </a:r>
                      <a:endParaRPr lang="en-US" sz="2000" dirty="0">
                        <a:effectLst/>
                        <a:latin typeface="Times New Roman" pitchFamily="18" charset="0"/>
                        <a:ea typeface="Times New Roman"/>
                        <a:cs typeface="Times New Roman" pitchFamily="18" charset="0"/>
                      </a:endParaRPr>
                    </a:p>
                  </a:txBody>
                  <a:tcPr marL="43519" marR="43519" marT="0" marB="0"/>
                </a:tc>
                <a:tc>
                  <a:txBody>
                    <a:bodyPr/>
                    <a:lstStyle/>
                    <a:p>
                      <a:pPr marL="0" marR="0" algn="l">
                        <a:lnSpc>
                          <a:spcPct val="150000"/>
                        </a:lnSpc>
                        <a:spcBef>
                          <a:spcPts val="0"/>
                        </a:spcBef>
                        <a:spcAft>
                          <a:spcPts val="0"/>
                        </a:spcAft>
                      </a:pPr>
                      <a:r>
                        <a:rPr lang="en-US" sz="2000" dirty="0">
                          <a:effectLst/>
                          <a:latin typeface="Times New Roman" pitchFamily="18" charset="0"/>
                          <a:cs typeface="Times New Roman" pitchFamily="18" charset="0"/>
                        </a:rPr>
                        <a:t>6) Commercial banks majority business is of terms lending and bank deposits.</a:t>
                      </a:r>
                      <a:endParaRPr lang="en-US" sz="2000" dirty="0">
                        <a:effectLst/>
                        <a:latin typeface="Times New Roman" pitchFamily="18" charset="0"/>
                        <a:ea typeface="Times New Roman"/>
                        <a:cs typeface="Times New Roman" pitchFamily="18" charset="0"/>
                      </a:endParaRPr>
                    </a:p>
                  </a:txBody>
                  <a:tcPr marL="43519" marR="43519" marT="0" marB="0"/>
                </a:tc>
              </a:tr>
            </a:tbl>
          </a:graphicData>
        </a:graphic>
      </p:graphicFrame>
    </p:spTree>
    <p:extLst>
      <p:ext uri="{BB962C8B-B14F-4D97-AF65-F5344CB8AC3E}">
        <p14:creationId xmlns:p14="http://schemas.microsoft.com/office/powerpoint/2010/main" val="23351764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normAutofit/>
          </a:bodyPr>
          <a:lstStyle/>
          <a:p>
            <a:pPr marL="0" indent="0">
              <a:buClr>
                <a:schemeClr val="bg1"/>
              </a:buClr>
              <a:buNone/>
            </a:pPr>
            <a:r>
              <a:rPr lang="en-US" dirty="0" smtClean="0"/>
              <a:t> </a:t>
            </a:r>
            <a:endParaRPr lang="en-US" dirty="0"/>
          </a:p>
          <a:p>
            <a:pPr>
              <a:buClr>
                <a:schemeClr val="bg1"/>
              </a:buClr>
              <a:buFont typeface="Wingdings" pitchFamily="2" charset="2"/>
              <a:buChar char="Ø"/>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04010638"/>
              </p:ext>
            </p:extLst>
          </p:nvPr>
        </p:nvGraphicFramePr>
        <p:xfrm>
          <a:off x="152400" y="990600"/>
          <a:ext cx="8991599" cy="5715000"/>
        </p:xfrm>
        <a:graphic>
          <a:graphicData uri="http://schemas.openxmlformats.org/drawingml/2006/table">
            <a:tbl>
              <a:tblPr firstRow="1" firstCol="1" lastRow="1" lastCol="1" bandRow="1" bandCol="1">
                <a:tableStyleId>{5C22544A-7EE6-4342-B048-85BDC9FD1C3A}</a:tableStyleId>
              </a:tblPr>
              <a:tblGrid>
                <a:gridCol w="4475115"/>
                <a:gridCol w="4516484"/>
              </a:tblGrid>
              <a:tr h="1657489">
                <a:tc>
                  <a:txBody>
                    <a:bodyPr/>
                    <a:lstStyle/>
                    <a:p>
                      <a:pPr marL="0" marR="0" algn="l">
                        <a:lnSpc>
                          <a:spcPct val="150000"/>
                        </a:lnSpc>
                        <a:spcBef>
                          <a:spcPts val="0"/>
                        </a:spcBef>
                        <a:spcAft>
                          <a:spcPts val="0"/>
                        </a:spcAft>
                      </a:pPr>
                      <a:r>
                        <a:rPr lang="en-US" sz="2000" dirty="0">
                          <a:effectLst/>
                          <a:latin typeface="Times New Roman" pitchFamily="18" charset="0"/>
                          <a:cs typeface="Times New Roman" pitchFamily="18" charset="0"/>
                        </a:rPr>
                        <a:t> </a:t>
                      </a:r>
                    </a:p>
                    <a:p>
                      <a:pPr marL="0" marR="0" algn="ctr">
                        <a:lnSpc>
                          <a:spcPct val="150000"/>
                        </a:lnSpc>
                        <a:spcBef>
                          <a:spcPts val="0"/>
                        </a:spcBef>
                        <a:spcAft>
                          <a:spcPts val="0"/>
                        </a:spcAft>
                      </a:pPr>
                      <a:r>
                        <a:rPr lang="en-US" sz="2000" dirty="0">
                          <a:effectLst/>
                          <a:latin typeface="Times New Roman" pitchFamily="18" charset="0"/>
                          <a:cs typeface="Times New Roman" pitchFamily="18" charset="0"/>
                        </a:rPr>
                        <a:t>Merchant Banks</a:t>
                      </a:r>
                      <a:endParaRPr lang="en-US" sz="2000" dirty="0">
                        <a:effectLst/>
                        <a:latin typeface="Times New Roman" pitchFamily="18" charset="0"/>
                        <a:ea typeface="Times New Roman"/>
                        <a:cs typeface="Times New Roman" pitchFamily="18" charset="0"/>
                      </a:endParaRPr>
                    </a:p>
                  </a:txBody>
                  <a:tcPr marL="43519" marR="43519" marT="0" marB="0"/>
                </a:tc>
                <a:tc>
                  <a:txBody>
                    <a:bodyPr/>
                    <a:lstStyle/>
                    <a:p>
                      <a:pPr marL="0" marR="0" algn="l">
                        <a:lnSpc>
                          <a:spcPct val="150000"/>
                        </a:lnSpc>
                        <a:spcBef>
                          <a:spcPts val="0"/>
                        </a:spcBef>
                        <a:spcAft>
                          <a:spcPts val="0"/>
                        </a:spcAft>
                      </a:pPr>
                      <a:r>
                        <a:rPr lang="en-US" sz="2000" dirty="0">
                          <a:effectLst/>
                          <a:latin typeface="Times New Roman" pitchFamily="18" charset="0"/>
                          <a:cs typeface="Times New Roman" pitchFamily="18" charset="0"/>
                        </a:rPr>
                        <a:t> </a:t>
                      </a:r>
                    </a:p>
                    <a:p>
                      <a:pPr marL="0" marR="0" algn="ctr">
                        <a:lnSpc>
                          <a:spcPct val="150000"/>
                        </a:lnSpc>
                        <a:spcBef>
                          <a:spcPts val="0"/>
                        </a:spcBef>
                        <a:spcAft>
                          <a:spcPts val="0"/>
                        </a:spcAft>
                      </a:pPr>
                      <a:r>
                        <a:rPr lang="en-US" sz="2000" dirty="0">
                          <a:effectLst/>
                          <a:latin typeface="Times New Roman" pitchFamily="18" charset="0"/>
                          <a:cs typeface="Times New Roman" pitchFamily="18" charset="0"/>
                        </a:rPr>
                        <a:t>Commercial Banks</a:t>
                      </a:r>
                    </a:p>
                    <a:p>
                      <a:pPr marL="0" marR="0" algn="l">
                        <a:lnSpc>
                          <a:spcPct val="150000"/>
                        </a:lnSpc>
                        <a:spcBef>
                          <a:spcPts val="0"/>
                        </a:spcBef>
                        <a:spcAft>
                          <a:spcPts val="0"/>
                        </a:spcAft>
                      </a:pPr>
                      <a:r>
                        <a:rPr lang="en-US" sz="2000" dirty="0">
                          <a:effectLst/>
                          <a:latin typeface="Times New Roman" pitchFamily="18" charset="0"/>
                          <a:cs typeface="Times New Roman" pitchFamily="18" charset="0"/>
                        </a:rPr>
                        <a:t> </a:t>
                      </a:r>
                      <a:endParaRPr lang="en-US" sz="2000" dirty="0">
                        <a:effectLst/>
                        <a:latin typeface="Times New Roman" pitchFamily="18" charset="0"/>
                        <a:ea typeface="Times New Roman"/>
                        <a:cs typeface="Times New Roman" pitchFamily="18" charset="0"/>
                      </a:endParaRPr>
                    </a:p>
                  </a:txBody>
                  <a:tcPr marL="43519" marR="43519" marT="0" marB="0"/>
                </a:tc>
              </a:tr>
              <a:tr h="1959500">
                <a:tc>
                  <a:txBody>
                    <a:bodyPr/>
                    <a:lstStyle/>
                    <a:p>
                      <a:pPr marL="0" marR="0" algn="l">
                        <a:lnSpc>
                          <a:spcPct val="150000"/>
                        </a:lnSpc>
                        <a:spcBef>
                          <a:spcPts val="0"/>
                        </a:spcBef>
                        <a:spcAft>
                          <a:spcPts val="0"/>
                        </a:spcAft>
                      </a:pPr>
                      <a:r>
                        <a:rPr lang="en-US" sz="2000" dirty="0" smtClean="0">
                          <a:effectLst/>
                          <a:latin typeface="Times New Roman" pitchFamily="18" charset="0"/>
                          <a:ea typeface="Times New Roman"/>
                          <a:cs typeface="Times New Roman" pitchFamily="18" charset="0"/>
                        </a:rPr>
                        <a:t>7) Merchant banks cater to the needs of corporate firms.</a:t>
                      </a:r>
                      <a:endParaRPr lang="en-US" sz="2000" dirty="0">
                        <a:effectLst/>
                        <a:latin typeface="Times New Roman" pitchFamily="18" charset="0"/>
                        <a:ea typeface="Times New Roman"/>
                        <a:cs typeface="Times New Roman" pitchFamily="18" charset="0"/>
                      </a:endParaRPr>
                    </a:p>
                  </a:txBody>
                  <a:tcPr marL="43519" marR="43519" marT="0" marB="0"/>
                </a:tc>
                <a:tc>
                  <a:txBody>
                    <a:bodyPr/>
                    <a:lstStyle/>
                    <a:p>
                      <a:pPr marL="0" marR="0" algn="l">
                        <a:lnSpc>
                          <a:spcPct val="150000"/>
                        </a:lnSpc>
                        <a:spcBef>
                          <a:spcPts val="0"/>
                        </a:spcBef>
                        <a:spcAft>
                          <a:spcPts val="0"/>
                        </a:spcAft>
                      </a:pPr>
                      <a:r>
                        <a:rPr lang="en-US" sz="2000" dirty="0">
                          <a:effectLst/>
                          <a:latin typeface="Times New Roman" pitchFamily="18" charset="0"/>
                          <a:cs typeface="Times New Roman" pitchFamily="18" charset="0"/>
                        </a:rPr>
                        <a:t>7</a:t>
                      </a:r>
                      <a:r>
                        <a:rPr lang="en-US" sz="2000" dirty="0" smtClean="0">
                          <a:effectLst/>
                          <a:latin typeface="Times New Roman" pitchFamily="18" charset="0"/>
                          <a:cs typeface="Times New Roman" pitchFamily="18" charset="0"/>
                        </a:rPr>
                        <a:t>) They cater to the needs of the common man.</a:t>
                      </a:r>
                      <a:endParaRPr lang="en-US" sz="2000" dirty="0">
                        <a:effectLst/>
                        <a:latin typeface="Times New Roman" pitchFamily="18" charset="0"/>
                        <a:ea typeface="Times New Roman"/>
                        <a:cs typeface="Times New Roman" pitchFamily="18" charset="0"/>
                      </a:endParaRPr>
                    </a:p>
                  </a:txBody>
                  <a:tcPr marL="43519" marR="43519" marT="0" marB="0"/>
                </a:tc>
              </a:tr>
              <a:tr h="2098011">
                <a:tc>
                  <a:txBody>
                    <a:bodyPr/>
                    <a:lstStyle/>
                    <a:p>
                      <a:pPr marL="0" marR="0" algn="l">
                        <a:lnSpc>
                          <a:spcPct val="150000"/>
                        </a:lnSpc>
                        <a:spcBef>
                          <a:spcPts val="0"/>
                        </a:spcBef>
                        <a:spcAft>
                          <a:spcPts val="0"/>
                        </a:spcAft>
                      </a:pPr>
                      <a:r>
                        <a:rPr lang="en-US" sz="2000" dirty="0">
                          <a:effectLst/>
                          <a:latin typeface="Times New Roman" pitchFamily="18" charset="0"/>
                          <a:cs typeface="Times New Roman" pitchFamily="18" charset="0"/>
                        </a:rPr>
                        <a:t>8</a:t>
                      </a:r>
                      <a:r>
                        <a:rPr lang="en-US" sz="2000" dirty="0" smtClean="0">
                          <a:effectLst/>
                          <a:latin typeface="Times New Roman" pitchFamily="18" charset="0"/>
                          <a:cs typeface="Times New Roman" pitchFamily="18" charset="0"/>
                        </a:rPr>
                        <a:t>) MB</a:t>
                      </a:r>
                      <a:r>
                        <a:rPr lang="en-US" sz="2000" baseline="0" dirty="0" smtClean="0">
                          <a:effectLst/>
                          <a:latin typeface="Times New Roman" pitchFamily="18" charset="0"/>
                          <a:cs typeface="Times New Roman" pitchFamily="18" charset="0"/>
                        </a:rPr>
                        <a:t> cannot undertake banking business</a:t>
                      </a:r>
                      <a:endParaRPr lang="en-US" sz="2000" dirty="0">
                        <a:effectLst/>
                        <a:latin typeface="Times New Roman" pitchFamily="18" charset="0"/>
                        <a:cs typeface="Times New Roman" pitchFamily="18" charset="0"/>
                      </a:endParaRPr>
                    </a:p>
                    <a:p>
                      <a:pPr marL="0" marR="0" algn="l">
                        <a:lnSpc>
                          <a:spcPct val="150000"/>
                        </a:lnSpc>
                        <a:spcBef>
                          <a:spcPts val="0"/>
                        </a:spcBef>
                        <a:spcAft>
                          <a:spcPts val="0"/>
                        </a:spcAft>
                      </a:pPr>
                      <a:r>
                        <a:rPr lang="en-US" sz="2000" dirty="0">
                          <a:effectLst/>
                          <a:latin typeface="Times New Roman" pitchFamily="18" charset="0"/>
                          <a:cs typeface="Times New Roman" pitchFamily="18" charset="0"/>
                        </a:rPr>
                        <a:t> </a:t>
                      </a:r>
                      <a:endParaRPr lang="en-US" sz="2000" dirty="0">
                        <a:effectLst/>
                        <a:latin typeface="Times New Roman" pitchFamily="18" charset="0"/>
                        <a:ea typeface="Times New Roman"/>
                        <a:cs typeface="Times New Roman" pitchFamily="18" charset="0"/>
                      </a:endParaRPr>
                    </a:p>
                  </a:txBody>
                  <a:tcPr marL="43519" marR="43519" marT="0" marB="0"/>
                </a:tc>
                <a:tc>
                  <a:txBody>
                    <a:bodyPr/>
                    <a:lstStyle/>
                    <a:p>
                      <a:pPr marL="0" marR="0" algn="l">
                        <a:lnSpc>
                          <a:spcPct val="150000"/>
                        </a:lnSpc>
                        <a:spcBef>
                          <a:spcPts val="0"/>
                        </a:spcBef>
                        <a:spcAft>
                          <a:spcPts val="0"/>
                        </a:spcAft>
                      </a:pPr>
                      <a:r>
                        <a:rPr lang="en-US" sz="2000" dirty="0">
                          <a:effectLst/>
                          <a:latin typeface="Times New Roman" pitchFamily="18" charset="0"/>
                          <a:cs typeface="Times New Roman" pitchFamily="18" charset="0"/>
                        </a:rPr>
                        <a:t>8</a:t>
                      </a:r>
                      <a:r>
                        <a:rPr lang="en-US" sz="2000" dirty="0" smtClean="0">
                          <a:effectLst/>
                          <a:latin typeface="Times New Roman" pitchFamily="18" charset="0"/>
                          <a:cs typeface="Times New Roman" pitchFamily="18" charset="0"/>
                        </a:rPr>
                        <a:t>) CB undertake</a:t>
                      </a:r>
                      <a:r>
                        <a:rPr lang="en-US" sz="2000" baseline="0" dirty="0" smtClean="0">
                          <a:effectLst/>
                          <a:latin typeface="Times New Roman" pitchFamily="18" charset="0"/>
                          <a:cs typeface="Times New Roman" pitchFamily="18" charset="0"/>
                        </a:rPr>
                        <a:t> merchant banking business</a:t>
                      </a:r>
                      <a:endParaRPr lang="en-US" sz="2000" dirty="0">
                        <a:effectLst/>
                        <a:latin typeface="Times New Roman" pitchFamily="18" charset="0"/>
                        <a:ea typeface="Times New Roman"/>
                        <a:cs typeface="Times New Roman" pitchFamily="18" charset="0"/>
                      </a:endParaRPr>
                    </a:p>
                  </a:txBody>
                  <a:tcPr marL="43519" marR="43519" marT="0" marB="0"/>
                </a:tc>
              </a:tr>
            </a:tbl>
          </a:graphicData>
        </a:graphic>
      </p:graphicFrame>
    </p:spTree>
    <p:extLst>
      <p:ext uri="{BB962C8B-B14F-4D97-AF65-F5344CB8AC3E}">
        <p14:creationId xmlns:p14="http://schemas.microsoft.com/office/powerpoint/2010/main" val="34611177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3" name="Picture 3"/>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39199" cy="6553200"/>
          </a:xfrm>
          <a:prstGeom prst="rect">
            <a:avLst/>
          </a:prstGeom>
          <a:noFill/>
          <a:ln w="9525">
            <a:solidFill>
              <a:schemeClr val="tx1">
                <a:lumMod val="95000"/>
                <a:lumOff val="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544000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1752600"/>
            <a:ext cx="8534400" cy="2438400"/>
          </a:xfrm>
        </p:spPr>
        <p:txBody>
          <a:bodyPr>
            <a:normAutofit/>
          </a:bodyPr>
          <a:lstStyle/>
          <a:p>
            <a:r>
              <a:rPr lang="en-US" dirty="0" smtClean="0"/>
              <a:t>Difference between </a:t>
            </a:r>
            <a:br>
              <a:rPr lang="en-US" dirty="0" smtClean="0"/>
            </a:br>
            <a:r>
              <a:rPr lang="en-US" dirty="0" smtClean="0"/>
              <a:t>Merchant Banking &amp; Investment Banking</a:t>
            </a:r>
            <a:endParaRPr lang="en-US" dirty="0"/>
          </a:p>
        </p:txBody>
      </p:sp>
    </p:spTree>
    <p:extLst>
      <p:ext uri="{BB962C8B-B14F-4D97-AF65-F5344CB8AC3E}">
        <p14:creationId xmlns:p14="http://schemas.microsoft.com/office/powerpoint/2010/main" val="1020998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24847441"/>
              </p:ext>
            </p:extLst>
          </p:nvPr>
        </p:nvGraphicFramePr>
        <p:xfrm>
          <a:off x="228600" y="228602"/>
          <a:ext cx="8763000" cy="6476999"/>
        </p:xfrm>
        <a:graphic>
          <a:graphicData uri="http://schemas.openxmlformats.org/drawingml/2006/table">
            <a:tbl>
              <a:tblPr firstRow="1" firstCol="1" bandRow="1">
                <a:tableStyleId>{5C22544A-7EE6-4342-B048-85BDC9FD1C3A}</a:tableStyleId>
              </a:tblPr>
              <a:tblGrid>
                <a:gridCol w="2921000"/>
                <a:gridCol w="2921000"/>
                <a:gridCol w="2921000"/>
              </a:tblGrid>
              <a:tr h="410350">
                <a:tc>
                  <a:txBody>
                    <a:bodyPr/>
                    <a:lstStyle/>
                    <a:p>
                      <a:pPr marL="0" marR="0">
                        <a:lnSpc>
                          <a:spcPct val="115000"/>
                        </a:lnSpc>
                        <a:spcBef>
                          <a:spcPts val="0"/>
                        </a:spcBef>
                        <a:spcAft>
                          <a:spcPts val="1500"/>
                        </a:spcAft>
                      </a:pPr>
                      <a:r>
                        <a:rPr lang="en-US" sz="1600">
                          <a:effectLst/>
                        </a:rPr>
                        <a:t>Parameter </a:t>
                      </a:r>
                      <a:endParaRPr lang="en-US" sz="1600">
                        <a:effectLst/>
                        <a:latin typeface="Calibri"/>
                        <a:ea typeface="Calibri"/>
                        <a:cs typeface="Times New Roman"/>
                      </a:endParaRPr>
                    </a:p>
                  </a:txBody>
                  <a:tcPr marL="57322" marR="57322" marT="57322" marB="57322" anchor="ctr"/>
                </a:tc>
                <a:tc>
                  <a:txBody>
                    <a:bodyPr/>
                    <a:lstStyle/>
                    <a:p>
                      <a:pPr marL="0" marR="0">
                        <a:lnSpc>
                          <a:spcPct val="115000"/>
                        </a:lnSpc>
                        <a:spcBef>
                          <a:spcPts val="0"/>
                        </a:spcBef>
                        <a:spcAft>
                          <a:spcPts val="1500"/>
                        </a:spcAft>
                      </a:pPr>
                      <a:r>
                        <a:rPr lang="en-US" sz="1600">
                          <a:effectLst/>
                        </a:rPr>
                        <a:t>Merchant Bank</a:t>
                      </a:r>
                      <a:endParaRPr lang="en-US" sz="1600">
                        <a:effectLst/>
                        <a:latin typeface="Calibri"/>
                        <a:ea typeface="Calibri"/>
                        <a:cs typeface="Times New Roman"/>
                      </a:endParaRPr>
                    </a:p>
                  </a:txBody>
                  <a:tcPr marL="57322" marR="57322" marT="57322" marB="57322" anchor="ctr"/>
                </a:tc>
                <a:tc>
                  <a:txBody>
                    <a:bodyPr/>
                    <a:lstStyle/>
                    <a:p>
                      <a:pPr marL="0" marR="0">
                        <a:lnSpc>
                          <a:spcPct val="115000"/>
                        </a:lnSpc>
                        <a:spcBef>
                          <a:spcPts val="0"/>
                        </a:spcBef>
                        <a:spcAft>
                          <a:spcPts val="1500"/>
                        </a:spcAft>
                      </a:pPr>
                      <a:r>
                        <a:rPr lang="en-US" sz="1600">
                          <a:effectLst/>
                        </a:rPr>
                        <a:t>Investment Bank</a:t>
                      </a:r>
                      <a:endParaRPr lang="en-US" sz="1600">
                        <a:effectLst/>
                        <a:latin typeface="Calibri"/>
                        <a:ea typeface="Calibri"/>
                        <a:cs typeface="Times New Roman"/>
                      </a:endParaRPr>
                    </a:p>
                  </a:txBody>
                  <a:tcPr marL="57322" marR="57322" marT="57322" marB="57322" anchor="ctr"/>
                </a:tc>
              </a:tr>
              <a:tr h="2103083">
                <a:tc>
                  <a:txBody>
                    <a:bodyPr/>
                    <a:lstStyle/>
                    <a:p>
                      <a:pPr marL="0" marR="0">
                        <a:lnSpc>
                          <a:spcPct val="115000"/>
                        </a:lnSpc>
                        <a:spcBef>
                          <a:spcPts val="0"/>
                        </a:spcBef>
                        <a:spcAft>
                          <a:spcPts val="1500"/>
                        </a:spcAft>
                      </a:pPr>
                      <a:r>
                        <a:rPr lang="en-US" sz="1600" dirty="0">
                          <a:effectLst/>
                        </a:rPr>
                        <a:t>Purpose</a:t>
                      </a:r>
                      <a:endParaRPr lang="en-US" sz="1600" dirty="0">
                        <a:effectLst/>
                        <a:latin typeface="Calibri"/>
                        <a:ea typeface="Calibri"/>
                        <a:cs typeface="Times New Roman"/>
                      </a:endParaRPr>
                    </a:p>
                  </a:txBody>
                  <a:tcPr marL="57322" marR="57322" marT="57322" marB="57322"/>
                </a:tc>
                <a:tc>
                  <a:txBody>
                    <a:bodyPr/>
                    <a:lstStyle/>
                    <a:p>
                      <a:pPr marL="0" marR="0">
                        <a:lnSpc>
                          <a:spcPct val="115000"/>
                        </a:lnSpc>
                        <a:spcBef>
                          <a:spcPts val="0"/>
                        </a:spcBef>
                        <a:spcAft>
                          <a:spcPts val="1500"/>
                        </a:spcAft>
                      </a:pPr>
                      <a:r>
                        <a:rPr lang="en-US" sz="1600">
                          <a:effectLst/>
                        </a:rPr>
                        <a:t>Merchant banks exist primarily to provide business loans, facilitate international finance, and serve the various trading companies with underwriting roles.</a:t>
                      </a:r>
                      <a:endParaRPr lang="en-US" sz="1600">
                        <a:effectLst/>
                        <a:latin typeface="Calibri"/>
                        <a:ea typeface="Calibri"/>
                        <a:cs typeface="Times New Roman"/>
                      </a:endParaRPr>
                    </a:p>
                  </a:txBody>
                  <a:tcPr marL="57322" marR="57322" marT="57322" marB="57322"/>
                </a:tc>
                <a:tc>
                  <a:txBody>
                    <a:bodyPr/>
                    <a:lstStyle/>
                    <a:p>
                      <a:pPr marL="0" marR="0">
                        <a:lnSpc>
                          <a:spcPct val="115000"/>
                        </a:lnSpc>
                        <a:spcBef>
                          <a:spcPts val="0"/>
                        </a:spcBef>
                        <a:spcAft>
                          <a:spcPts val="1500"/>
                        </a:spcAft>
                      </a:pPr>
                      <a:r>
                        <a:rPr lang="en-US" sz="1600">
                          <a:effectLst/>
                        </a:rPr>
                        <a:t>Investment banking exists to create capital for commercial and government entities.</a:t>
                      </a:r>
                      <a:endParaRPr lang="en-US" sz="1600">
                        <a:effectLst/>
                        <a:latin typeface="Calibri"/>
                        <a:ea typeface="Calibri"/>
                        <a:cs typeface="Times New Roman"/>
                      </a:endParaRPr>
                    </a:p>
                  </a:txBody>
                  <a:tcPr marL="57322" marR="57322" marT="57322" marB="57322"/>
                </a:tc>
              </a:tr>
              <a:tr h="2103083">
                <a:tc>
                  <a:txBody>
                    <a:bodyPr/>
                    <a:lstStyle/>
                    <a:p>
                      <a:pPr marL="0" marR="0">
                        <a:lnSpc>
                          <a:spcPct val="115000"/>
                        </a:lnSpc>
                        <a:spcBef>
                          <a:spcPts val="0"/>
                        </a:spcBef>
                        <a:spcAft>
                          <a:spcPts val="1500"/>
                        </a:spcAft>
                      </a:pPr>
                      <a:r>
                        <a:rPr lang="en-US" sz="1600">
                          <a:effectLst/>
                        </a:rPr>
                        <a:t>Funding</a:t>
                      </a:r>
                      <a:endParaRPr lang="en-US" sz="1600">
                        <a:effectLst/>
                        <a:latin typeface="Calibri"/>
                        <a:ea typeface="Calibri"/>
                        <a:cs typeface="Times New Roman"/>
                      </a:endParaRPr>
                    </a:p>
                  </a:txBody>
                  <a:tcPr marL="57322" marR="57322" marT="57322" marB="57322"/>
                </a:tc>
                <a:tc>
                  <a:txBody>
                    <a:bodyPr/>
                    <a:lstStyle/>
                    <a:p>
                      <a:pPr marL="0" marR="0">
                        <a:lnSpc>
                          <a:spcPct val="115000"/>
                        </a:lnSpc>
                        <a:spcBef>
                          <a:spcPts val="0"/>
                        </a:spcBef>
                        <a:spcAft>
                          <a:spcPts val="1500"/>
                        </a:spcAft>
                      </a:pPr>
                      <a:r>
                        <a:rPr lang="en-US" sz="1600">
                          <a:effectLst/>
                        </a:rPr>
                        <a:t>The services of merchant banks are availed for commissions and interests. As such, they tend to be more expensive to come by comparatively.</a:t>
                      </a:r>
                      <a:endParaRPr lang="en-US" sz="1600">
                        <a:effectLst/>
                        <a:latin typeface="Calibri"/>
                        <a:ea typeface="Calibri"/>
                        <a:cs typeface="Times New Roman"/>
                      </a:endParaRPr>
                    </a:p>
                  </a:txBody>
                  <a:tcPr marL="57322" marR="57322" marT="57322" marB="57322"/>
                </a:tc>
                <a:tc>
                  <a:txBody>
                    <a:bodyPr/>
                    <a:lstStyle/>
                    <a:p>
                      <a:pPr marL="0" marR="0">
                        <a:lnSpc>
                          <a:spcPct val="115000"/>
                        </a:lnSpc>
                        <a:spcBef>
                          <a:spcPts val="0"/>
                        </a:spcBef>
                        <a:spcAft>
                          <a:spcPts val="1500"/>
                        </a:spcAft>
                      </a:pPr>
                      <a:r>
                        <a:rPr lang="en-US" sz="1600">
                          <a:effectLst/>
                        </a:rPr>
                        <a:t>Those of the investment banking is however accessible via fees and funding on a case by case basis. They hence tend to be comparatively cheaper to come by.</a:t>
                      </a:r>
                      <a:endParaRPr lang="en-US" sz="1600">
                        <a:effectLst/>
                        <a:latin typeface="Calibri"/>
                        <a:ea typeface="Calibri"/>
                        <a:cs typeface="Times New Roman"/>
                      </a:endParaRPr>
                    </a:p>
                  </a:txBody>
                  <a:tcPr marL="57322" marR="57322" marT="57322" marB="57322"/>
                </a:tc>
              </a:tr>
              <a:tr h="1860483">
                <a:tc>
                  <a:txBody>
                    <a:bodyPr/>
                    <a:lstStyle/>
                    <a:p>
                      <a:pPr marL="0" marR="0">
                        <a:lnSpc>
                          <a:spcPct val="115000"/>
                        </a:lnSpc>
                        <a:spcBef>
                          <a:spcPts val="0"/>
                        </a:spcBef>
                        <a:spcAft>
                          <a:spcPts val="1500"/>
                        </a:spcAft>
                      </a:pPr>
                      <a:r>
                        <a:rPr lang="en-US" sz="1600">
                          <a:effectLst/>
                        </a:rPr>
                        <a:t>Clientele</a:t>
                      </a:r>
                      <a:endParaRPr lang="en-US" sz="1600">
                        <a:effectLst/>
                        <a:latin typeface="Calibri"/>
                        <a:ea typeface="Calibri"/>
                        <a:cs typeface="Times New Roman"/>
                      </a:endParaRPr>
                    </a:p>
                  </a:txBody>
                  <a:tcPr marL="57322" marR="57322" marT="57322" marB="57322"/>
                </a:tc>
                <a:tc>
                  <a:txBody>
                    <a:bodyPr/>
                    <a:lstStyle/>
                    <a:p>
                      <a:pPr marL="0" marR="0">
                        <a:lnSpc>
                          <a:spcPct val="115000"/>
                        </a:lnSpc>
                        <a:spcBef>
                          <a:spcPts val="0"/>
                        </a:spcBef>
                        <a:spcAft>
                          <a:spcPts val="1500"/>
                        </a:spcAft>
                      </a:pPr>
                      <a:r>
                        <a:rPr lang="en-US" sz="1600">
                          <a:effectLst/>
                        </a:rPr>
                        <a:t>Merchant banks mainly deal with high net worth individuals and medium-sized corporate entities.</a:t>
                      </a:r>
                      <a:endParaRPr lang="en-US" sz="1600">
                        <a:effectLst/>
                        <a:latin typeface="Calibri"/>
                        <a:ea typeface="Calibri"/>
                        <a:cs typeface="Times New Roman"/>
                      </a:endParaRPr>
                    </a:p>
                  </a:txBody>
                  <a:tcPr marL="57322" marR="57322" marT="57322" marB="57322"/>
                </a:tc>
                <a:tc>
                  <a:txBody>
                    <a:bodyPr/>
                    <a:lstStyle/>
                    <a:p>
                      <a:pPr marL="0" marR="0">
                        <a:lnSpc>
                          <a:spcPct val="115000"/>
                        </a:lnSpc>
                        <a:spcBef>
                          <a:spcPts val="0"/>
                        </a:spcBef>
                        <a:spcAft>
                          <a:spcPts val="1500"/>
                        </a:spcAft>
                      </a:pPr>
                      <a:r>
                        <a:rPr lang="en-US" sz="1600" dirty="0">
                          <a:effectLst/>
                        </a:rPr>
                        <a:t>Investment banks, however, deal with huge corporations as they have higher financial muscle power than the merchant banks.</a:t>
                      </a:r>
                      <a:endParaRPr lang="en-US" sz="1600" dirty="0">
                        <a:effectLst/>
                        <a:latin typeface="Calibri"/>
                        <a:ea typeface="Calibri"/>
                        <a:cs typeface="Times New Roman"/>
                      </a:endParaRPr>
                    </a:p>
                  </a:txBody>
                  <a:tcPr marL="57322" marR="57322" marT="57322" marB="57322"/>
                </a:tc>
              </a:tr>
            </a:tbl>
          </a:graphicData>
        </a:graphic>
      </p:graphicFrame>
    </p:spTree>
    <p:extLst>
      <p:ext uri="{BB962C8B-B14F-4D97-AF65-F5344CB8AC3E}">
        <p14:creationId xmlns:p14="http://schemas.microsoft.com/office/powerpoint/2010/main" val="17350370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1707343779"/>
              </p:ext>
            </p:extLst>
          </p:nvPr>
        </p:nvGraphicFramePr>
        <p:xfrm>
          <a:off x="7961" y="304800"/>
          <a:ext cx="9067800" cy="6324600"/>
        </p:xfrm>
        <a:graphic>
          <a:graphicData uri="http://schemas.openxmlformats.org/drawingml/2006/table">
            <a:tbl>
              <a:tblPr firstRow="1" firstCol="1" bandRow="1">
                <a:tableStyleId>{5C22544A-7EE6-4342-B048-85BDC9FD1C3A}</a:tableStyleId>
              </a:tblPr>
              <a:tblGrid>
                <a:gridCol w="3022600"/>
                <a:gridCol w="3022600"/>
                <a:gridCol w="3022600"/>
              </a:tblGrid>
              <a:tr h="3990509">
                <a:tc>
                  <a:txBody>
                    <a:bodyPr/>
                    <a:lstStyle/>
                    <a:p>
                      <a:pPr marL="0" marR="0">
                        <a:lnSpc>
                          <a:spcPct val="115000"/>
                        </a:lnSpc>
                        <a:spcBef>
                          <a:spcPts val="0"/>
                        </a:spcBef>
                        <a:spcAft>
                          <a:spcPts val="1500"/>
                        </a:spcAft>
                      </a:pPr>
                      <a:r>
                        <a:rPr lang="en-US" sz="1600" dirty="0">
                          <a:effectLst/>
                        </a:rPr>
                        <a:t> </a:t>
                      </a:r>
                    </a:p>
                    <a:p>
                      <a:pPr marL="0" marR="0">
                        <a:lnSpc>
                          <a:spcPct val="115000"/>
                        </a:lnSpc>
                        <a:spcBef>
                          <a:spcPts val="0"/>
                        </a:spcBef>
                        <a:spcAft>
                          <a:spcPts val="1500"/>
                        </a:spcAft>
                      </a:pPr>
                      <a:r>
                        <a:rPr lang="en-US" sz="1600" dirty="0">
                          <a:effectLst/>
                        </a:rPr>
                        <a:t> </a:t>
                      </a:r>
                    </a:p>
                    <a:p>
                      <a:pPr marL="0" marR="0">
                        <a:lnSpc>
                          <a:spcPct val="115000"/>
                        </a:lnSpc>
                        <a:spcBef>
                          <a:spcPts val="0"/>
                        </a:spcBef>
                        <a:spcAft>
                          <a:spcPts val="1500"/>
                        </a:spcAft>
                      </a:pPr>
                      <a:r>
                        <a:rPr lang="en-US" sz="1600" dirty="0">
                          <a:effectLst/>
                        </a:rPr>
                        <a:t> </a:t>
                      </a:r>
                    </a:p>
                    <a:p>
                      <a:pPr marL="0" marR="0">
                        <a:lnSpc>
                          <a:spcPct val="115000"/>
                        </a:lnSpc>
                        <a:spcBef>
                          <a:spcPts val="0"/>
                        </a:spcBef>
                        <a:spcAft>
                          <a:spcPts val="1500"/>
                        </a:spcAft>
                      </a:pPr>
                      <a:r>
                        <a:rPr lang="en-US" sz="1600" dirty="0">
                          <a:effectLst/>
                        </a:rPr>
                        <a:t>Services Provided</a:t>
                      </a:r>
                      <a:endParaRPr lang="en-US" sz="1600" dirty="0">
                        <a:effectLst/>
                        <a:latin typeface="Calibri"/>
                        <a:ea typeface="Calibri"/>
                        <a:cs typeface="Times New Roman"/>
                      </a:endParaRPr>
                    </a:p>
                  </a:txBody>
                  <a:tcPr marL="56958" marR="56958" marT="56958" marB="56958"/>
                </a:tc>
                <a:tc>
                  <a:txBody>
                    <a:bodyPr/>
                    <a:lstStyle/>
                    <a:p>
                      <a:pPr marL="0" marR="0">
                        <a:lnSpc>
                          <a:spcPct val="115000"/>
                        </a:lnSpc>
                        <a:spcBef>
                          <a:spcPts val="0"/>
                        </a:spcBef>
                        <a:spcAft>
                          <a:spcPts val="1500"/>
                        </a:spcAft>
                      </a:pPr>
                      <a:r>
                        <a:rPr lang="en-US" sz="1600" dirty="0">
                          <a:effectLst/>
                        </a:rPr>
                        <a:t> </a:t>
                      </a:r>
                      <a:endParaRPr lang="en-US" sz="1600" b="0" dirty="0">
                        <a:solidFill>
                          <a:schemeClr val="tx1"/>
                        </a:solidFill>
                        <a:effectLst/>
                      </a:endParaRPr>
                    </a:p>
                    <a:p>
                      <a:pPr marL="0" marR="0">
                        <a:lnSpc>
                          <a:spcPct val="115000"/>
                        </a:lnSpc>
                        <a:spcBef>
                          <a:spcPts val="0"/>
                        </a:spcBef>
                        <a:spcAft>
                          <a:spcPts val="1500"/>
                        </a:spcAft>
                      </a:pPr>
                      <a:r>
                        <a:rPr lang="en-US" sz="1600" b="0" dirty="0">
                          <a:solidFill>
                            <a:schemeClr val="tx1"/>
                          </a:solidFill>
                          <a:effectLst/>
                        </a:rPr>
                        <a:t> </a:t>
                      </a:r>
                      <a:r>
                        <a:rPr lang="en-US" sz="1600" b="0" dirty="0" smtClean="0">
                          <a:solidFill>
                            <a:schemeClr val="tx1"/>
                          </a:solidFill>
                          <a:effectLst/>
                        </a:rPr>
                        <a:t>A </a:t>
                      </a:r>
                      <a:r>
                        <a:rPr lang="en-US" sz="1600" b="0" dirty="0">
                          <a:solidFill>
                            <a:schemeClr val="tx1"/>
                          </a:solidFill>
                          <a:effectLst/>
                        </a:rPr>
                        <a:t>merchant bank facilitates the exchange of goods and services mainly by offering advisory services to the companies that deal with those trade. It also underwrites debts, processes payments and facilitates access to credit</a:t>
                      </a:r>
                      <a:r>
                        <a:rPr lang="en-US" sz="1600" dirty="0">
                          <a:effectLst/>
                        </a:rPr>
                        <a:t>.</a:t>
                      </a:r>
                      <a:endParaRPr lang="en-US" sz="1600" dirty="0">
                        <a:effectLst/>
                        <a:latin typeface="Calibri"/>
                        <a:ea typeface="Calibri"/>
                        <a:cs typeface="Times New Roman"/>
                      </a:endParaRPr>
                    </a:p>
                  </a:txBody>
                  <a:tcPr marL="56958" marR="56958" marT="56958" marB="56958">
                    <a:solidFill>
                      <a:schemeClr val="accent1">
                        <a:lumMod val="20000"/>
                        <a:lumOff val="80000"/>
                      </a:schemeClr>
                    </a:solidFill>
                  </a:tcPr>
                </a:tc>
                <a:tc>
                  <a:txBody>
                    <a:bodyPr/>
                    <a:lstStyle/>
                    <a:p>
                      <a:pPr marL="0" marR="0">
                        <a:lnSpc>
                          <a:spcPct val="115000"/>
                        </a:lnSpc>
                        <a:spcBef>
                          <a:spcPts val="0"/>
                        </a:spcBef>
                        <a:spcAft>
                          <a:spcPts val="1500"/>
                        </a:spcAft>
                      </a:pPr>
                      <a:r>
                        <a:rPr lang="en-US" sz="1600" dirty="0">
                          <a:effectLst/>
                        </a:rPr>
                        <a:t> </a:t>
                      </a:r>
                    </a:p>
                    <a:p>
                      <a:pPr marL="0" marR="0">
                        <a:lnSpc>
                          <a:spcPct val="115000"/>
                        </a:lnSpc>
                        <a:spcBef>
                          <a:spcPts val="0"/>
                        </a:spcBef>
                        <a:spcAft>
                          <a:spcPts val="1500"/>
                        </a:spcAft>
                      </a:pPr>
                      <a:r>
                        <a:rPr lang="en-US" sz="1600" dirty="0">
                          <a:effectLst/>
                        </a:rPr>
                        <a:t> </a:t>
                      </a:r>
                      <a:r>
                        <a:rPr lang="en-US" sz="1600" b="0" dirty="0" smtClean="0">
                          <a:solidFill>
                            <a:schemeClr val="tx1"/>
                          </a:solidFill>
                          <a:effectLst/>
                        </a:rPr>
                        <a:t>Investment </a:t>
                      </a:r>
                      <a:r>
                        <a:rPr lang="en-US" sz="1600" b="0" dirty="0">
                          <a:solidFill>
                            <a:schemeClr val="tx1"/>
                          </a:solidFill>
                          <a:effectLst/>
                        </a:rPr>
                        <a:t>banks however aid companies in expanding their services mainly by scaling new heights. They arrange for extra capital and help companies in widening their scope of operations.</a:t>
                      </a:r>
                      <a:endParaRPr lang="en-US" sz="1600" b="0" dirty="0">
                        <a:solidFill>
                          <a:schemeClr val="tx1"/>
                        </a:solidFill>
                        <a:effectLst/>
                        <a:latin typeface="Calibri"/>
                        <a:ea typeface="Calibri"/>
                        <a:cs typeface="Times New Roman"/>
                      </a:endParaRPr>
                    </a:p>
                  </a:txBody>
                  <a:tcPr marL="56958" marR="56958" marT="56958" marB="56958">
                    <a:solidFill>
                      <a:schemeClr val="accent1">
                        <a:lumMod val="20000"/>
                        <a:lumOff val="80000"/>
                      </a:schemeClr>
                    </a:solidFill>
                  </a:tcPr>
                </a:tc>
              </a:tr>
              <a:tr h="2334091">
                <a:tc>
                  <a:txBody>
                    <a:bodyPr/>
                    <a:lstStyle/>
                    <a:p>
                      <a:pPr marL="0" marR="0">
                        <a:lnSpc>
                          <a:spcPct val="115000"/>
                        </a:lnSpc>
                        <a:spcBef>
                          <a:spcPts val="0"/>
                        </a:spcBef>
                        <a:spcAft>
                          <a:spcPts val="1500"/>
                        </a:spcAft>
                      </a:pPr>
                      <a:r>
                        <a:rPr lang="en-US" sz="1600">
                          <a:effectLst/>
                        </a:rPr>
                        <a:t>Sheer Size</a:t>
                      </a:r>
                      <a:endParaRPr lang="en-US" sz="1600">
                        <a:effectLst/>
                        <a:latin typeface="Calibri"/>
                        <a:ea typeface="Calibri"/>
                        <a:cs typeface="Times New Roman"/>
                      </a:endParaRPr>
                    </a:p>
                  </a:txBody>
                  <a:tcPr marL="56958" marR="56958" marT="56958" marB="56958"/>
                </a:tc>
                <a:tc>
                  <a:txBody>
                    <a:bodyPr/>
                    <a:lstStyle/>
                    <a:p>
                      <a:pPr marL="0" marR="0">
                        <a:lnSpc>
                          <a:spcPct val="115000"/>
                        </a:lnSpc>
                        <a:spcBef>
                          <a:spcPts val="0"/>
                        </a:spcBef>
                        <a:spcAft>
                          <a:spcPts val="1500"/>
                        </a:spcAft>
                      </a:pPr>
                      <a:r>
                        <a:rPr lang="en-US" sz="1600" dirty="0">
                          <a:effectLst/>
                        </a:rPr>
                        <a:t>As we have already hinted, the merchant banks are smaller in size and financial muscle power. These two are mainly due to the fact that they handle fewer clients.</a:t>
                      </a:r>
                      <a:endParaRPr lang="en-US" sz="1600" dirty="0">
                        <a:effectLst/>
                        <a:latin typeface="Calibri"/>
                        <a:ea typeface="Calibri"/>
                        <a:cs typeface="Times New Roman"/>
                      </a:endParaRPr>
                    </a:p>
                  </a:txBody>
                  <a:tcPr marL="56958" marR="56958" marT="56958" marB="56958"/>
                </a:tc>
                <a:tc>
                  <a:txBody>
                    <a:bodyPr/>
                    <a:lstStyle/>
                    <a:p>
                      <a:pPr marL="0" marR="0">
                        <a:lnSpc>
                          <a:spcPct val="115000"/>
                        </a:lnSpc>
                        <a:spcBef>
                          <a:spcPts val="0"/>
                        </a:spcBef>
                        <a:spcAft>
                          <a:spcPts val="1500"/>
                        </a:spcAft>
                      </a:pPr>
                      <a:r>
                        <a:rPr lang="en-US" sz="1600" dirty="0">
                          <a:effectLst/>
                        </a:rPr>
                        <a:t>Conversely, investment banks are larger in scope and financial muscle power due to their handling of many clients and the use of huge amounts of money.</a:t>
                      </a:r>
                      <a:endParaRPr lang="en-US" sz="1600" dirty="0">
                        <a:effectLst/>
                        <a:latin typeface="Calibri"/>
                        <a:ea typeface="Calibri"/>
                        <a:cs typeface="Times New Roman"/>
                      </a:endParaRPr>
                    </a:p>
                  </a:txBody>
                  <a:tcPr marL="56958" marR="56958" marT="56958" marB="56958"/>
                </a:tc>
              </a:tr>
            </a:tbl>
          </a:graphicData>
        </a:graphic>
      </p:graphicFrame>
    </p:spTree>
    <p:extLst>
      <p:ext uri="{BB962C8B-B14F-4D97-AF65-F5344CB8AC3E}">
        <p14:creationId xmlns:p14="http://schemas.microsoft.com/office/powerpoint/2010/main" val="30891196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667000"/>
            <a:ext cx="8534400" cy="758952"/>
          </a:xfrm>
        </p:spPr>
        <p:txBody>
          <a:bodyPr>
            <a:noAutofit/>
          </a:bodyPr>
          <a:lstStyle/>
          <a:p>
            <a:r>
              <a:rPr lang="en-US" sz="4400" b="1" u="sng" dirty="0" smtClean="0"/>
              <a:t>Scope of MB in India</a:t>
            </a:r>
            <a:endParaRPr lang="en-US" sz="4400" b="1" u="sng" dirty="0"/>
          </a:p>
        </p:txBody>
      </p:sp>
    </p:spTree>
    <p:extLst>
      <p:ext uri="{BB962C8B-B14F-4D97-AF65-F5344CB8AC3E}">
        <p14:creationId xmlns:p14="http://schemas.microsoft.com/office/powerpoint/2010/main" val="41200447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514350" indent="-514350">
              <a:buFont typeface="+mj-lt"/>
              <a:buAutoNum type="arabicPeriod"/>
            </a:pPr>
            <a:r>
              <a:rPr lang="en-US" dirty="0" smtClean="0"/>
              <a:t>Growth of new issue market</a:t>
            </a:r>
          </a:p>
          <a:p>
            <a:pPr marL="514350" indent="-514350">
              <a:buFont typeface="+mj-lt"/>
              <a:buAutoNum type="arabicPeriod"/>
            </a:pPr>
            <a:r>
              <a:rPr lang="en-US" dirty="0" smtClean="0"/>
              <a:t>Entry of foreign investors</a:t>
            </a:r>
          </a:p>
          <a:p>
            <a:pPr marL="514350" indent="-514350">
              <a:buFont typeface="+mj-lt"/>
              <a:buAutoNum type="arabicPeriod"/>
            </a:pPr>
            <a:r>
              <a:rPr lang="en-US" dirty="0" smtClean="0"/>
              <a:t>RBI policies</a:t>
            </a:r>
          </a:p>
          <a:p>
            <a:pPr marL="514350" indent="-514350">
              <a:buFont typeface="+mj-lt"/>
              <a:buAutoNum type="arabicPeriod"/>
            </a:pPr>
            <a:r>
              <a:rPr lang="en-US" dirty="0" smtClean="0"/>
              <a:t>Changing policy</a:t>
            </a:r>
          </a:p>
          <a:p>
            <a:pPr marL="514350" indent="-514350">
              <a:buFont typeface="+mj-lt"/>
              <a:buAutoNum type="arabicPeriod"/>
            </a:pPr>
            <a:r>
              <a:rPr lang="en-US" dirty="0" smtClean="0"/>
              <a:t>Innovations in financial instruments</a:t>
            </a:r>
          </a:p>
          <a:p>
            <a:pPr marL="514350" indent="-514350">
              <a:buFont typeface="+mj-lt"/>
              <a:buAutoNum type="arabicPeriod"/>
            </a:pPr>
            <a:r>
              <a:rPr lang="en-US" dirty="0" smtClean="0"/>
              <a:t>Corporate culture</a:t>
            </a:r>
            <a:endParaRPr lang="en-US" dirty="0"/>
          </a:p>
        </p:txBody>
      </p:sp>
    </p:spTree>
    <p:extLst>
      <p:ext uri="{BB962C8B-B14F-4D97-AF65-F5344CB8AC3E}">
        <p14:creationId xmlns:p14="http://schemas.microsoft.com/office/powerpoint/2010/main" val="2971156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219200" y="2590800"/>
            <a:ext cx="6480174" cy="1673225"/>
          </a:xfrm>
        </p:spPr>
        <p:txBody>
          <a:bodyPr>
            <a:noAutofit/>
          </a:bodyPr>
          <a:lstStyle/>
          <a:p>
            <a:r>
              <a:rPr lang="en-US" sz="6000" dirty="0" smtClean="0"/>
              <a:t>Services of </a:t>
            </a:r>
          </a:p>
          <a:p>
            <a:r>
              <a:rPr lang="en-US" sz="6000" dirty="0" smtClean="0"/>
              <a:t>Merchant Bankers</a:t>
            </a:r>
            <a:endParaRPr lang="en-US" sz="6000" dirty="0"/>
          </a:p>
        </p:txBody>
      </p:sp>
    </p:spTree>
    <p:extLst>
      <p:ext uri="{BB962C8B-B14F-4D97-AF65-F5344CB8AC3E}">
        <p14:creationId xmlns:p14="http://schemas.microsoft.com/office/powerpoint/2010/main" val="22279279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1. Corporate Counselling</a:t>
            </a:r>
            <a:endParaRPr lang="en-US" dirty="0"/>
          </a:p>
        </p:txBody>
      </p:sp>
      <p:sp>
        <p:nvSpPr>
          <p:cNvPr id="5" name="Content Placeholder 4"/>
          <p:cNvSpPr>
            <a:spLocks noGrp="1"/>
          </p:cNvSpPr>
          <p:nvPr>
            <p:ph sz="quarter" idx="1"/>
          </p:nvPr>
        </p:nvSpPr>
        <p:spPr/>
        <p:txBody>
          <a:bodyPr/>
          <a:lstStyle/>
          <a:p>
            <a:r>
              <a:rPr lang="en-US" dirty="0" smtClean="0"/>
              <a:t>MB provide guidance to the clients on organisational goals, choice of product and market survey, forecasting a product, cost analysis, investment decisions, pricing methods, capital management, marketing strategies etc. </a:t>
            </a:r>
          </a:p>
          <a:p>
            <a:r>
              <a:rPr lang="en-US" dirty="0" smtClean="0"/>
              <a:t>The scope of corporate counselling is limited to giving suggestions and opinions to clients and help in taking actions to solve their problems.</a:t>
            </a:r>
            <a:endParaRPr lang="en-US" dirty="0"/>
          </a:p>
        </p:txBody>
      </p:sp>
    </p:spTree>
    <p:extLst>
      <p:ext uri="{BB962C8B-B14F-4D97-AF65-F5344CB8AC3E}">
        <p14:creationId xmlns:p14="http://schemas.microsoft.com/office/powerpoint/2010/main" val="15846535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1219200"/>
          </a:xfrm>
        </p:spPr>
        <p:txBody>
          <a:bodyPr>
            <a:normAutofit/>
          </a:bodyPr>
          <a:lstStyle/>
          <a:p>
            <a:r>
              <a:rPr lang="en-US" b="1" dirty="0"/>
              <a:t>2</a:t>
            </a:r>
            <a:r>
              <a:rPr lang="en-US" b="1" dirty="0" smtClean="0"/>
              <a:t>. Project Feasibility Study : </a:t>
            </a:r>
            <a:r>
              <a:rPr lang="en-US" b="1" u="sng" dirty="0" smtClean="0"/>
              <a:t/>
            </a:r>
            <a:br>
              <a:rPr lang="en-US" b="1" u="sng" dirty="0" smtClean="0"/>
            </a:br>
            <a:endParaRPr lang="en-US" dirty="0"/>
          </a:p>
        </p:txBody>
      </p:sp>
      <p:sp>
        <p:nvSpPr>
          <p:cNvPr id="3" name="Content Placeholder 2"/>
          <p:cNvSpPr>
            <a:spLocks noGrp="1"/>
          </p:cNvSpPr>
          <p:nvPr>
            <p:ph idx="1"/>
          </p:nvPr>
        </p:nvSpPr>
        <p:spPr>
          <a:xfrm>
            <a:off x="304800" y="1554162"/>
            <a:ext cx="8686800" cy="4805074"/>
          </a:xfrm>
        </p:spPr>
        <p:txBody>
          <a:bodyPr>
            <a:normAutofit/>
          </a:bodyPr>
          <a:lstStyle/>
          <a:p>
            <a:pPr>
              <a:buNone/>
            </a:pPr>
            <a:r>
              <a:rPr lang="en-US" dirty="0" smtClean="0"/>
              <a:t>	</a:t>
            </a:r>
          </a:p>
          <a:p>
            <a:pPr>
              <a:buNone/>
            </a:pPr>
            <a:r>
              <a:rPr lang="en-US" dirty="0" smtClean="0"/>
              <a:t>It comprises preparation of project reports, deciding upon the pattern of financing to meet out the cost of the project and appraising the project report with financial institutions and banks. </a:t>
            </a:r>
            <a:endParaRPr lang="en-US" dirty="0"/>
          </a:p>
          <a:p>
            <a:pPr>
              <a:buNone/>
            </a:pPr>
            <a:r>
              <a:rPr lang="en-US" dirty="0" smtClean="0"/>
              <a:t>It also includes filling up of application forms with significant information for obtaining funds from financial institutions and obtaining government approvals etc.</a:t>
            </a:r>
          </a:p>
        </p:txBody>
      </p:sp>
    </p:spTree>
    <p:extLst>
      <p:ext uri="{BB962C8B-B14F-4D97-AF65-F5344CB8AC3E}">
        <p14:creationId xmlns:p14="http://schemas.microsoft.com/office/powerpoint/2010/main" val="39578093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a:t>
            </a:r>
            <a:r>
              <a:rPr lang="en-US" dirty="0" smtClean="0"/>
              <a:t>. Advice on capital structuring</a:t>
            </a:r>
            <a:endParaRPr lang="en-US" dirty="0"/>
          </a:p>
        </p:txBody>
      </p:sp>
      <p:sp>
        <p:nvSpPr>
          <p:cNvPr id="3" name="Content Placeholder 2"/>
          <p:cNvSpPr>
            <a:spLocks noGrp="1"/>
          </p:cNvSpPr>
          <p:nvPr>
            <p:ph idx="1"/>
          </p:nvPr>
        </p:nvSpPr>
        <p:spPr/>
        <p:txBody>
          <a:bodyPr>
            <a:normAutofit/>
          </a:bodyPr>
          <a:lstStyle/>
          <a:p>
            <a:r>
              <a:rPr lang="en-US" dirty="0" smtClean="0"/>
              <a:t>Based on the project appraisal &amp; fund capacity of the promoters, merchant bankers prepare suitable capital structure.</a:t>
            </a:r>
          </a:p>
          <a:p>
            <a:r>
              <a:rPr lang="en-US" dirty="0" smtClean="0"/>
              <a:t>Firstly , optimal &amp; achievable debt-equity mix is decided.</a:t>
            </a:r>
          </a:p>
          <a:p>
            <a:r>
              <a:rPr lang="en-US" dirty="0" smtClean="0"/>
              <a:t>Then within equity how much from promoters, how much by private placement and when &amp; how much by public issue is decided.</a:t>
            </a:r>
            <a:endParaRPr lang="en-US" dirty="0"/>
          </a:p>
        </p:txBody>
      </p:sp>
    </p:spTree>
    <p:extLst>
      <p:ext uri="{BB962C8B-B14F-4D97-AF65-F5344CB8AC3E}">
        <p14:creationId xmlns:p14="http://schemas.microsoft.com/office/powerpoint/2010/main" val="34704779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991600" cy="838200"/>
          </a:xfrm>
        </p:spPr>
        <p:txBody>
          <a:bodyPr>
            <a:noAutofit/>
          </a:bodyPr>
          <a:lstStyle/>
          <a:p>
            <a:r>
              <a:rPr lang="en-US" dirty="0"/>
              <a:t>4</a:t>
            </a:r>
            <a:r>
              <a:rPr lang="en-US" dirty="0" smtClean="0"/>
              <a:t>. Preparation of prospectus &amp; </a:t>
            </a:r>
            <a:r>
              <a:rPr lang="en-US" dirty="0" err="1" smtClean="0"/>
              <a:t>liaisoning</a:t>
            </a:r>
            <a:r>
              <a:rPr lang="en-US" dirty="0" smtClean="0"/>
              <a:t> with SEBI</a:t>
            </a:r>
            <a:endParaRPr lang="en-US" dirty="0"/>
          </a:p>
        </p:txBody>
      </p:sp>
      <p:sp>
        <p:nvSpPr>
          <p:cNvPr id="3" name="Content Placeholder 2"/>
          <p:cNvSpPr>
            <a:spLocks noGrp="1"/>
          </p:cNvSpPr>
          <p:nvPr>
            <p:ph idx="1"/>
          </p:nvPr>
        </p:nvSpPr>
        <p:spPr>
          <a:xfrm>
            <a:off x="152400" y="1676400"/>
            <a:ext cx="8839200" cy="5029200"/>
          </a:xfrm>
        </p:spPr>
        <p:txBody>
          <a:bodyPr>
            <a:normAutofit/>
          </a:bodyPr>
          <a:lstStyle/>
          <a:p>
            <a:r>
              <a:rPr lang="en-US" dirty="0" smtClean="0"/>
              <a:t>As the co decides to go for public issue, merchant banker are appointed to prepare prospectus.</a:t>
            </a:r>
          </a:p>
          <a:p>
            <a:r>
              <a:rPr lang="en-US" dirty="0" smtClean="0"/>
              <a:t>It is as per the SEBI format.</a:t>
            </a:r>
          </a:p>
          <a:p>
            <a:r>
              <a:rPr lang="en-US" dirty="0" smtClean="0"/>
              <a:t>The activity includes lots of data collection from the corporate itself as the theme of prospectus is disclosures to the prospective IPO investors.</a:t>
            </a:r>
          </a:p>
          <a:p>
            <a:r>
              <a:rPr lang="en-US" dirty="0" smtClean="0"/>
              <a:t>The prospectus so prepared is submitted to SEBI.</a:t>
            </a:r>
          </a:p>
          <a:p>
            <a:r>
              <a:rPr lang="en-US" dirty="0" smtClean="0"/>
              <a:t>The merchant bankers hold dialogues with SEBI officers &amp; comply with any suggestions, requirements from them.</a:t>
            </a:r>
          </a:p>
          <a:p>
            <a:r>
              <a:rPr lang="en-US" dirty="0" smtClean="0"/>
              <a:t>Prospectus is updated &amp; resubmitted for final approval.</a:t>
            </a:r>
            <a:endParaRPr lang="en-US" dirty="0"/>
          </a:p>
        </p:txBody>
      </p:sp>
    </p:spTree>
    <p:extLst>
      <p:ext uri="{BB962C8B-B14F-4D97-AF65-F5344CB8AC3E}">
        <p14:creationId xmlns:p14="http://schemas.microsoft.com/office/powerpoint/2010/main" val="704465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39199" cy="6553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81332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5" y="304800"/>
            <a:ext cx="8991600" cy="838200"/>
          </a:xfrm>
        </p:spPr>
        <p:txBody>
          <a:bodyPr>
            <a:normAutofit/>
          </a:bodyPr>
          <a:lstStyle/>
          <a:p>
            <a:r>
              <a:rPr lang="en-US" dirty="0"/>
              <a:t>5. Loan </a:t>
            </a:r>
            <a:r>
              <a:rPr lang="en-US" dirty="0" smtClean="0"/>
              <a:t>Syndication </a:t>
            </a:r>
            <a:endParaRPr lang="en-US" dirty="0"/>
          </a:p>
        </p:txBody>
      </p:sp>
      <p:sp>
        <p:nvSpPr>
          <p:cNvPr id="3" name="Content Placeholder 2"/>
          <p:cNvSpPr>
            <a:spLocks noGrp="1"/>
          </p:cNvSpPr>
          <p:nvPr>
            <p:ph idx="1"/>
          </p:nvPr>
        </p:nvSpPr>
        <p:spPr>
          <a:xfrm>
            <a:off x="152400" y="1554162"/>
            <a:ext cx="8839200" cy="5075238"/>
          </a:xfrm>
        </p:spPr>
        <p:txBody>
          <a:bodyPr/>
          <a:lstStyle/>
          <a:p>
            <a:r>
              <a:rPr lang="en-US" dirty="0"/>
              <a:t>Loan syndication refers to the services rendered by an organization in arranging &amp; procuring credit from financial institutions, banks, other lending &amp; investment cos. For financing the project or meeting working capital needs.</a:t>
            </a:r>
          </a:p>
          <a:p>
            <a:r>
              <a:rPr lang="en-US" dirty="0"/>
              <a:t>The merchant banker involves it self in identification of sources from funds could be arranged, approaching these sources with requisite application &amp; supporting documents &amp; complying with all formalities involved in sanction &amp; disbursal of loan.</a:t>
            </a:r>
          </a:p>
        </p:txBody>
      </p:sp>
    </p:spTree>
    <p:extLst>
      <p:ext uri="{BB962C8B-B14F-4D97-AF65-F5344CB8AC3E}">
        <p14:creationId xmlns:p14="http://schemas.microsoft.com/office/powerpoint/2010/main" val="18659698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6</a:t>
            </a:r>
            <a:r>
              <a:rPr lang="en-US" dirty="0" smtClean="0"/>
              <a:t>. Issue Management</a:t>
            </a:r>
            <a:endParaRPr lang="en-US" dirty="0"/>
          </a:p>
        </p:txBody>
      </p:sp>
      <p:sp>
        <p:nvSpPr>
          <p:cNvPr id="3" name="Content Placeholder 2"/>
          <p:cNvSpPr>
            <a:spLocks noGrp="1"/>
          </p:cNvSpPr>
          <p:nvPr>
            <p:ph idx="1"/>
          </p:nvPr>
        </p:nvSpPr>
        <p:spPr>
          <a:xfrm>
            <a:off x="152400" y="1554162"/>
            <a:ext cx="8839200" cy="4525963"/>
          </a:xfrm>
        </p:spPr>
        <p:txBody>
          <a:bodyPr>
            <a:normAutofit lnSpcReduction="10000"/>
          </a:bodyPr>
          <a:lstStyle/>
          <a:p>
            <a:r>
              <a:rPr lang="en-US" dirty="0" smtClean="0"/>
              <a:t>Issue management means management of issues which involves marketing of corporate securities such as equity shares, preference shares  and debentures by offering to public.</a:t>
            </a:r>
          </a:p>
          <a:p>
            <a:r>
              <a:rPr lang="en-US" dirty="0" smtClean="0"/>
              <a:t>After taking action as per SEBI guidelines, the MB organizes a meeting with company representatives and advertising agents to finalize arrangements relating to date of opening and closing an issue, registration of prospectus, launching publicity campaign and fixing date for board meeting to approve and sign prospectus and pass the necessary resolutions.</a:t>
            </a:r>
            <a:endParaRPr lang="en-US" dirty="0"/>
          </a:p>
        </p:txBody>
      </p:sp>
    </p:spTree>
    <p:extLst>
      <p:ext uri="{BB962C8B-B14F-4D97-AF65-F5344CB8AC3E}">
        <p14:creationId xmlns:p14="http://schemas.microsoft.com/office/powerpoint/2010/main" val="22475949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7</a:t>
            </a:r>
            <a:r>
              <a:rPr lang="en-US" dirty="0" smtClean="0"/>
              <a:t>. Advice on mergers &amp; acquisitions</a:t>
            </a:r>
            <a:endParaRPr lang="en-US" dirty="0"/>
          </a:p>
        </p:txBody>
      </p:sp>
      <p:sp>
        <p:nvSpPr>
          <p:cNvPr id="3" name="Content Placeholder 2"/>
          <p:cNvSpPr>
            <a:spLocks noGrp="1"/>
          </p:cNvSpPr>
          <p:nvPr>
            <p:ph idx="1"/>
          </p:nvPr>
        </p:nvSpPr>
        <p:spPr/>
        <p:txBody>
          <a:bodyPr/>
          <a:lstStyle/>
          <a:p>
            <a:r>
              <a:rPr lang="en-US" dirty="0" smtClean="0"/>
              <a:t>Merchant bankers scrutinize merger, acquisition &amp; takeover proposal.</a:t>
            </a:r>
          </a:p>
          <a:p>
            <a:r>
              <a:rPr lang="en-US" dirty="0" smtClean="0"/>
              <a:t>Merchant bankers work on both the sides, acquirer as well as acquiree.</a:t>
            </a:r>
          </a:p>
          <a:p>
            <a:r>
              <a:rPr lang="en-US" dirty="0" smtClean="0"/>
              <a:t>Tasks include projection of post merger scenario, assessment of viability of merger.</a:t>
            </a:r>
          </a:p>
          <a:p>
            <a:r>
              <a:rPr lang="en-US" dirty="0" smtClean="0"/>
              <a:t>Decisions include share exchange ratio, nature of deal etc. </a:t>
            </a:r>
            <a:endParaRPr lang="en-US" dirty="0"/>
          </a:p>
        </p:txBody>
      </p:sp>
    </p:spTree>
    <p:extLst>
      <p:ext uri="{BB962C8B-B14F-4D97-AF65-F5344CB8AC3E}">
        <p14:creationId xmlns:p14="http://schemas.microsoft.com/office/powerpoint/2010/main" val="21747770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a:t>
            </a:r>
            <a:r>
              <a:rPr lang="en-US" dirty="0" smtClean="0"/>
              <a:t>.   Underwriters to issues</a:t>
            </a:r>
            <a:endParaRPr lang="en-US" dirty="0"/>
          </a:p>
        </p:txBody>
      </p:sp>
      <p:sp>
        <p:nvSpPr>
          <p:cNvPr id="3" name="Content Placeholder 2"/>
          <p:cNvSpPr>
            <a:spLocks noGrp="1"/>
          </p:cNvSpPr>
          <p:nvPr>
            <p:ph idx="1"/>
          </p:nvPr>
        </p:nvSpPr>
        <p:spPr>
          <a:xfrm>
            <a:off x="152400" y="1371600"/>
            <a:ext cx="8839200" cy="5257800"/>
          </a:xfrm>
        </p:spPr>
        <p:txBody>
          <a:bodyPr>
            <a:normAutofit fontScale="92500" lnSpcReduction="20000"/>
          </a:bodyPr>
          <a:lstStyle/>
          <a:p>
            <a:r>
              <a:rPr lang="en-US" dirty="0" smtClean="0"/>
              <a:t>If subscription to the issue is less than full i.e. under subscription, then underwriters are responsible to subscribe to the gap between total applied capital &amp; size of the issue.</a:t>
            </a:r>
          </a:p>
          <a:p>
            <a:r>
              <a:rPr lang="en-US" dirty="0" smtClean="0"/>
              <a:t>Maximum guarantee of the underwriter could be up to 10% of the total issue size.</a:t>
            </a:r>
          </a:p>
          <a:p>
            <a:r>
              <a:rPr lang="en-US" dirty="0" smtClean="0"/>
              <a:t>That means at least 90% of the issue must be subscribed to by prospective investors.</a:t>
            </a:r>
          </a:p>
          <a:p>
            <a:r>
              <a:rPr lang="en-US" dirty="0" smtClean="0"/>
              <a:t>Remaining 10% under subscription is filled by the underwriters.</a:t>
            </a:r>
          </a:p>
          <a:p>
            <a:r>
              <a:rPr lang="en-US" dirty="0" smtClean="0"/>
              <a:t>Incase issue subscription is less than 90%, then amount is refunded to applicants &amp; issue stands cancelled.</a:t>
            </a:r>
          </a:p>
          <a:p>
            <a:r>
              <a:rPr lang="en-US" dirty="0" smtClean="0"/>
              <a:t>A separate licence is to be taken from SEBI for underwriting activity.</a:t>
            </a:r>
          </a:p>
          <a:p>
            <a:endParaRPr lang="en-US" dirty="0"/>
          </a:p>
        </p:txBody>
      </p:sp>
    </p:spTree>
    <p:extLst>
      <p:ext uri="{BB962C8B-B14F-4D97-AF65-F5344CB8AC3E}">
        <p14:creationId xmlns:p14="http://schemas.microsoft.com/office/powerpoint/2010/main" val="21047911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 Venture Capital </a:t>
            </a:r>
            <a:endParaRPr lang="en-US" dirty="0"/>
          </a:p>
        </p:txBody>
      </p:sp>
      <p:sp>
        <p:nvSpPr>
          <p:cNvPr id="3" name="Content Placeholder 2"/>
          <p:cNvSpPr>
            <a:spLocks noGrp="1"/>
          </p:cNvSpPr>
          <p:nvPr>
            <p:ph sz="quarter" idx="1"/>
          </p:nvPr>
        </p:nvSpPr>
        <p:spPr/>
        <p:txBody>
          <a:bodyPr/>
          <a:lstStyle/>
          <a:p>
            <a:r>
              <a:rPr lang="en-US" dirty="0" smtClean="0"/>
              <a:t>Funding an emerging high risk, hi tech project based purely on R &amp; D efforts is called Venture Capital financing. </a:t>
            </a:r>
          </a:p>
          <a:p>
            <a:r>
              <a:rPr lang="en-US" dirty="0" smtClean="0"/>
              <a:t>The services of MB includes the provision of long term start up funds for high risk ventures promoted by unknown entrepreneurs which suffer from capital deficiencies but have a high profit potential.</a:t>
            </a:r>
            <a:endParaRPr lang="en-US" dirty="0"/>
          </a:p>
        </p:txBody>
      </p:sp>
    </p:spTree>
    <p:extLst>
      <p:ext uri="{BB962C8B-B14F-4D97-AF65-F5344CB8AC3E}">
        <p14:creationId xmlns:p14="http://schemas.microsoft.com/office/powerpoint/2010/main" val="11838031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382000" cy="838200"/>
          </a:xfrm>
        </p:spPr>
        <p:txBody>
          <a:bodyPr>
            <a:normAutofit fontScale="90000"/>
          </a:bodyPr>
          <a:lstStyle/>
          <a:p>
            <a:r>
              <a:rPr lang="en-US" dirty="0" smtClean="0"/>
              <a:t>10.   Assistance in ADR/GDR and other           international instruments.</a:t>
            </a:r>
            <a:endParaRPr lang="en-US" dirty="0"/>
          </a:p>
        </p:txBody>
      </p:sp>
      <p:sp>
        <p:nvSpPr>
          <p:cNvPr id="3" name="Content Placeholder 2"/>
          <p:cNvSpPr>
            <a:spLocks noGrp="1"/>
          </p:cNvSpPr>
          <p:nvPr>
            <p:ph idx="1"/>
          </p:nvPr>
        </p:nvSpPr>
        <p:spPr>
          <a:xfrm>
            <a:off x="304800" y="1752600"/>
            <a:ext cx="8686800" cy="4525963"/>
          </a:xfrm>
        </p:spPr>
        <p:txBody>
          <a:bodyPr>
            <a:normAutofit/>
          </a:bodyPr>
          <a:lstStyle/>
          <a:p>
            <a:r>
              <a:rPr lang="en-US" dirty="0" smtClean="0"/>
              <a:t>Many Indian corporate issue ADRs/GDRs in US &amp; other global markets respectively.</a:t>
            </a:r>
          </a:p>
          <a:p>
            <a:r>
              <a:rPr lang="en-US" dirty="0" smtClean="0"/>
              <a:t>They have to deal with the local depository &amp; merchant bankers in respective countries.</a:t>
            </a:r>
          </a:p>
          <a:p>
            <a:r>
              <a:rPr lang="en-US" dirty="0" smtClean="0"/>
              <a:t>The corporates at times lack in expertise to deal with them or they de not have adequate staff to coordinate entire process with these agencies</a:t>
            </a:r>
          </a:p>
          <a:p>
            <a:r>
              <a:rPr lang="en-US" dirty="0" smtClean="0"/>
              <a:t>Mostly these corporates appoint an Indian merchant banking firm to coordinate with foreign merchant bankers &amp; depositories.</a:t>
            </a:r>
            <a:endParaRPr lang="en-US" dirty="0"/>
          </a:p>
        </p:txBody>
      </p:sp>
    </p:spTree>
    <p:extLst>
      <p:ext uri="{BB962C8B-B14F-4D97-AF65-F5344CB8AC3E}">
        <p14:creationId xmlns:p14="http://schemas.microsoft.com/office/powerpoint/2010/main" val="13024627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11. Miscellaneous Services </a:t>
            </a:r>
            <a:endParaRPr lang="en-US" dirty="0"/>
          </a:p>
        </p:txBody>
      </p:sp>
      <p:sp>
        <p:nvSpPr>
          <p:cNvPr id="3" name="Content Placeholder 2"/>
          <p:cNvSpPr>
            <a:spLocks noGrp="1"/>
          </p:cNvSpPr>
          <p:nvPr>
            <p:ph sz="quarter" idx="1"/>
          </p:nvPr>
        </p:nvSpPr>
        <p:spPr/>
        <p:txBody>
          <a:bodyPr/>
          <a:lstStyle/>
          <a:p>
            <a:r>
              <a:rPr lang="en-US" dirty="0" smtClean="0"/>
              <a:t>MB also provides leasing, counselling to sick industrial units, distribution of financial product, asset management, investment research, joint ventures etc.</a:t>
            </a:r>
            <a:endParaRPr lang="en-US" dirty="0"/>
          </a:p>
        </p:txBody>
      </p:sp>
    </p:spTree>
    <p:extLst>
      <p:ext uri="{BB962C8B-B14F-4D97-AF65-F5344CB8AC3E}">
        <p14:creationId xmlns:p14="http://schemas.microsoft.com/office/powerpoint/2010/main" val="10999982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667000"/>
            <a:ext cx="8534400" cy="758952"/>
          </a:xfrm>
        </p:spPr>
        <p:txBody>
          <a:bodyPr>
            <a:normAutofit/>
          </a:bodyPr>
          <a:lstStyle/>
          <a:p>
            <a:r>
              <a:rPr lang="en-US" sz="4000" b="1" dirty="0" smtClean="0"/>
              <a:t>SEBI Guidelines for MB</a:t>
            </a:r>
            <a:endParaRPr lang="en-US" sz="4000" b="1" dirty="0"/>
          </a:p>
        </p:txBody>
      </p:sp>
    </p:spTree>
    <p:extLst>
      <p:ext uri="{BB962C8B-B14F-4D97-AF65-F5344CB8AC3E}">
        <p14:creationId xmlns:p14="http://schemas.microsoft.com/office/powerpoint/2010/main" val="13171818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lnSpcReduction="10000"/>
          </a:bodyPr>
          <a:lstStyle/>
          <a:p>
            <a:pPr marL="0" indent="0">
              <a:buNone/>
            </a:pPr>
            <a:r>
              <a:rPr lang="en-US" dirty="0" smtClean="0"/>
              <a:t>MB in India is governed by SEBI Regulations Act 1992. These are amended from time to time. It is mandatory for a MB to register with SEBI.</a:t>
            </a:r>
          </a:p>
          <a:p>
            <a:pPr marL="514350" indent="-514350">
              <a:buFont typeface="+mj-lt"/>
              <a:buAutoNum type="arabicPeriod"/>
            </a:pPr>
            <a:r>
              <a:rPr lang="en-US" dirty="0" smtClean="0"/>
              <a:t>An application should be made to SEBI in Form A as per SEBI regulations. SEBI shall consider the application and on being satisfied issue a certificate of registration in Form B. </a:t>
            </a:r>
            <a:r>
              <a:rPr lang="en-US" dirty="0"/>
              <a:t>T</a:t>
            </a:r>
            <a:r>
              <a:rPr lang="en-US" dirty="0" smtClean="0"/>
              <a:t>he MB has to pay a sum of Rs 10 lakhs as registration fee.</a:t>
            </a:r>
          </a:p>
          <a:p>
            <a:pPr marL="514350" indent="-514350">
              <a:buFont typeface="+mj-lt"/>
              <a:buAutoNum type="arabicPeriod"/>
            </a:pPr>
            <a:r>
              <a:rPr lang="en-US" dirty="0" smtClean="0"/>
              <a:t>The applicant should not carry on any business other then those connected with the securities market.</a:t>
            </a:r>
          </a:p>
          <a:p>
            <a:endParaRPr lang="en-US" dirty="0"/>
          </a:p>
        </p:txBody>
      </p:sp>
    </p:spTree>
    <p:extLst>
      <p:ext uri="{BB962C8B-B14F-4D97-AF65-F5344CB8AC3E}">
        <p14:creationId xmlns:p14="http://schemas.microsoft.com/office/powerpoint/2010/main" val="23782725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10000"/>
          </a:bodyPr>
          <a:lstStyle/>
          <a:p>
            <a:pPr marL="514350" indent="-514350">
              <a:buFont typeface="+mj-lt"/>
              <a:buAutoNum type="arabicPeriod" startAt="3"/>
            </a:pPr>
            <a:r>
              <a:rPr lang="en-US" dirty="0" smtClean="0"/>
              <a:t>All applicants for MB should have qualification in finance, law or business management and applicant should have infrastructure like space, equipment, manpower etc.</a:t>
            </a:r>
          </a:p>
          <a:p>
            <a:pPr marL="514350" indent="-514350">
              <a:buFont typeface="+mj-lt"/>
              <a:buAutoNum type="arabicPeriod" startAt="3"/>
            </a:pPr>
            <a:r>
              <a:rPr lang="en-US" dirty="0" smtClean="0"/>
              <a:t>There are 4 categories of MB – Category I, II, III and IV.</a:t>
            </a:r>
          </a:p>
          <a:p>
            <a:pPr marL="514350" indent="-514350">
              <a:buFont typeface="+mj-lt"/>
              <a:buAutoNum type="arabicPeriod" startAt="3"/>
            </a:pPr>
            <a:r>
              <a:rPr lang="en-US" dirty="0" smtClean="0"/>
              <a:t>The capital adequacy of each category is prescribed by SEBI :</a:t>
            </a:r>
          </a:p>
          <a:p>
            <a:pPr lvl="1"/>
            <a:r>
              <a:rPr lang="en-US" dirty="0" smtClean="0">
                <a:solidFill>
                  <a:schemeClr val="tx1"/>
                </a:solidFill>
              </a:rPr>
              <a:t>Category I – Rs 5 crore</a:t>
            </a:r>
          </a:p>
          <a:p>
            <a:pPr lvl="1"/>
            <a:r>
              <a:rPr lang="en-US" dirty="0" smtClean="0">
                <a:solidFill>
                  <a:schemeClr val="tx1"/>
                </a:solidFill>
              </a:rPr>
              <a:t>Category II – Rs 50 lakh</a:t>
            </a:r>
          </a:p>
          <a:p>
            <a:pPr lvl="1"/>
            <a:r>
              <a:rPr lang="en-US" dirty="0" smtClean="0">
                <a:solidFill>
                  <a:schemeClr val="tx1"/>
                </a:solidFill>
              </a:rPr>
              <a:t>Category III – Rs 20 Lakh</a:t>
            </a:r>
          </a:p>
          <a:p>
            <a:pPr lvl="1"/>
            <a:r>
              <a:rPr lang="en-US" dirty="0" smtClean="0">
                <a:solidFill>
                  <a:schemeClr val="tx1"/>
                </a:solidFill>
              </a:rPr>
              <a:t>Category IV – Nil</a:t>
            </a:r>
            <a:endParaRPr lang="en-US" dirty="0">
              <a:solidFill>
                <a:schemeClr val="tx1"/>
              </a:solidFill>
            </a:endParaRPr>
          </a:p>
        </p:txBody>
      </p:sp>
    </p:spTree>
    <p:extLst>
      <p:ext uri="{BB962C8B-B14F-4D97-AF65-F5344CB8AC3E}">
        <p14:creationId xmlns:p14="http://schemas.microsoft.com/office/powerpoint/2010/main" val="3878367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East India Company</a:t>
            </a:r>
            <a:endParaRPr lang="en-US" sz="4000" b="1" dirty="0"/>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88392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87068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a:xfrm>
            <a:off x="301752" y="1527048"/>
            <a:ext cx="8503920" cy="4873752"/>
          </a:xfrm>
        </p:spPr>
        <p:txBody>
          <a:bodyPr>
            <a:normAutofit lnSpcReduction="10000"/>
          </a:bodyPr>
          <a:lstStyle/>
          <a:p>
            <a:pPr marL="514350" indent="-514350">
              <a:buFont typeface="+mj-lt"/>
              <a:buAutoNum type="arabicPeriod" startAt="7"/>
            </a:pPr>
            <a:r>
              <a:rPr lang="en-US" dirty="0" smtClean="0"/>
              <a:t>MB should fulfill capital adequacy criteria as specified by SEBI from time to time.</a:t>
            </a:r>
          </a:p>
          <a:p>
            <a:pPr marL="514350" indent="-514350">
              <a:buFont typeface="+mj-lt"/>
              <a:buAutoNum type="arabicPeriod" startAt="7"/>
            </a:pPr>
            <a:r>
              <a:rPr lang="en-US" dirty="0" smtClean="0"/>
              <a:t>SEBI has prescribed the code of conduct to MB and MB should perform his duties with highest standards of integrity and fairness in all his dealings. </a:t>
            </a:r>
          </a:p>
          <a:p>
            <a:pPr marL="514350" indent="-514350">
              <a:buFont typeface="+mj-lt"/>
              <a:buAutoNum type="arabicPeriod" startAt="7"/>
            </a:pPr>
            <a:r>
              <a:rPr lang="en-US" dirty="0" smtClean="0"/>
              <a:t>MB has to maintain proper books of accounts and have to submit half yearly / annually reports to SEBI from time to time.</a:t>
            </a:r>
          </a:p>
          <a:p>
            <a:pPr marL="514350" indent="-514350">
              <a:buFont typeface="+mj-lt"/>
              <a:buAutoNum type="arabicPeriod" startAt="7"/>
            </a:pPr>
            <a:r>
              <a:rPr lang="en-US" dirty="0" smtClean="0"/>
              <a:t>Every MB should appoint a compliance officer.</a:t>
            </a:r>
          </a:p>
          <a:p>
            <a:pPr marL="514350" indent="-514350">
              <a:buFont typeface="+mj-lt"/>
              <a:buAutoNum type="arabicPeriod" startAt="7"/>
            </a:pPr>
            <a:r>
              <a:rPr lang="en-US" dirty="0" smtClean="0"/>
              <a:t>SEBI can suspend or cancel registration of MB anytime if they violate rules.</a:t>
            </a:r>
            <a:endParaRPr lang="en-US" dirty="0"/>
          </a:p>
        </p:txBody>
      </p:sp>
    </p:spTree>
    <p:extLst>
      <p:ext uri="{BB962C8B-B14F-4D97-AF65-F5344CB8AC3E}">
        <p14:creationId xmlns:p14="http://schemas.microsoft.com/office/powerpoint/2010/main" val="21077704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Association of MB in India</a:t>
            </a:r>
            <a:endParaRPr lang="en-US" dirty="0"/>
          </a:p>
        </p:txBody>
      </p:sp>
      <p:sp>
        <p:nvSpPr>
          <p:cNvPr id="3" name="Content Placeholder 2"/>
          <p:cNvSpPr>
            <a:spLocks noGrp="1"/>
          </p:cNvSpPr>
          <p:nvPr>
            <p:ph sz="quarter" idx="1"/>
          </p:nvPr>
        </p:nvSpPr>
        <p:spPr/>
        <p:txBody>
          <a:bodyPr/>
          <a:lstStyle/>
          <a:p>
            <a:r>
              <a:rPr lang="en-US" dirty="0" smtClean="0"/>
              <a:t>Association of MB in India is a professional non profit company set up to represent the MB industry.</a:t>
            </a:r>
          </a:p>
          <a:p>
            <a:r>
              <a:rPr lang="en-US" dirty="0" smtClean="0"/>
              <a:t>There are over 500 members.</a:t>
            </a:r>
          </a:p>
          <a:p>
            <a:r>
              <a:rPr lang="en-US" dirty="0" smtClean="0"/>
              <a:t>It is a self regulatory organisation where it can implement the code of conduct on all members in the industry.</a:t>
            </a:r>
            <a:endParaRPr lang="en-US" dirty="0"/>
          </a:p>
        </p:txBody>
      </p:sp>
    </p:spTree>
    <p:extLst>
      <p:ext uri="{BB962C8B-B14F-4D97-AF65-F5344CB8AC3E}">
        <p14:creationId xmlns:p14="http://schemas.microsoft.com/office/powerpoint/2010/main" val="23949122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895600"/>
            <a:ext cx="8534400" cy="758952"/>
          </a:xfrm>
        </p:spPr>
        <p:txBody>
          <a:bodyPr>
            <a:noAutofit/>
          </a:bodyPr>
          <a:lstStyle/>
          <a:p>
            <a:r>
              <a:rPr lang="en-US" sz="6600" b="1" dirty="0" smtClean="0"/>
              <a:t>Thank You</a:t>
            </a:r>
            <a:endParaRPr lang="en-US" sz="6600" b="1" dirty="0"/>
          </a:p>
        </p:txBody>
      </p:sp>
    </p:spTree>
    <p:extLst>
      <p:ext uri="{BB962C8B-B14F-4D97-AF65-F5344CB8AC3E}">
        <p14:creationId xmlns:p14="http://schemas.microsoft.com/office/powerpoint/2010/main" val="1440373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39200" cy="6705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1822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5759355" cy="257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descr="Citi Bank wins this year's in the African Banker Awards - Soko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5410" y="3124200"/>
            <a:ext cx="6667500" cy="274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0347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3571875"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descr="Current Affairs July 4 20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1" y="419100"/>
            <a:ext cx="3810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Bank of India - Wikipe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2514600"/>
            <a:ext cx="590550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819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798" y="4572106"/>
            <a:ext cx="432435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0"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66599" y="4572106"/>
            <a:ext cx="4272602" cy="1376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7933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Meaning Of Merchant Banking</a:t>
            </a:r>
            <a:endParaRPr lang="en-US" sz="3600" b="1" dirty="0"/>
          </a:p>
        </p:txBody>
      </p:sp>
      <p:sp>
        <p:nvSpPr>
          <p:cNvPr id="3" name="Content Placeholder 2"/>
          <p:cNvSpPr>
            <a:spLocks noGrp="1"/>
          </p:cNvSpPr>
          <p:nvPr>
            <p:ph sz="quarter" idx="1"/>
          </p:nvPr>
        </p:nvSpPr>
        <p:spPr/>
        <p:txBody>
          <a:bodyPr>
            <a:normAutofit/>
          </a:bodyPr>
          <a:lstStyle/>
          <a:p>
            <a:r>
              <a:rPr lang="en-US" dirty="0" smtClean="0"/>
              <a:t>Merchant Banking is a </a:t>
            </a:r>
            <a:r>
              <a:rPr lang="en-US" b="1" dirty="0" smtClean="0"/>
              <a:t>combination</a:t>
            </a:r>
            <a:r>
              <a:rPr lang="en-US" dirty="0" smtClean="0"/>
              <a:t> of Banking and Consultancy Services.</a:t>
            </a:r>
          </a:p>
          <a:p>
            <a:r>
              <a:rPr lang="en-US" dirty="0" smtClean="0"/>
              <a:t>Consultancy means to provide advice, guidance and services for a fee. </a:t>
            </a:r>
          </a:p>
          <a:p>
            <a:r>
              <a:rPr lang="en-US" dirty="0" smtClean="0"/>
              <a:t>It helps to raise finance. It helps to expand and modernize the business. It helps to review sick business units. It also helps companies to register, buy and sell shares at the stock exchange.</a:t>
            </a:r>
          </a:p>
          <a:p>
            <a:r>
              <a:rPr lang="en-US" dirty="0"/>
              <a:t>It provides consultancy to its clients for </a:t>
            </a:r>
            <a:r>
              <a:rPr lang="en-US" b="1" dirty="0"/>
              <a:t>financial, marketing, managerial and legal matters.</a:t>
            </a:r>
          </a:p>
          <a:p>
            <a:pPr marL="0" indent="0">
              <a:buNone/>
            </a:pPr>
            <a:endParaRPr lang="en-US" dirty="0"/>
          </a:p>
        </p:txBody>
      </p:sp>
    </p:spTree>
    <p:extLst>
      <p:ext uri="{BB962C8B-B14F-4D97-AF65-F5344CB8AC3E}">
        <p14:creationId xmlns:p14="http://schemas.microsoft.com/office/powerpoint/2010/main" val="34167894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508</TotalTime>
  <Words>2283</Words>
  <Application>Microsoft Office PowerPoint</Application>
  <PresentationFormat>On-screen Show (4:3)</PresentationFormat>
  <Paragraphs>220</Paragraphs>
  <Slides>52</Slides>
  <Notes>0</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Civic</vt:lpstr>
      <vt:lpstr>Introduction to Merchant Banking</vt:lpstr>
      <vt:lpstr>Traders in Europe</vt:lpstr>
      <vt:lpstr>PowerPoint Presentation</vt:lpstr>
      <vt:lpstr>PowerPoint Presentation</vt:lpstr>
      <vt:lpstr>East India Company</vt:lpstr>
      <vt:lpstr>PowerPoint Presentation</vt:lpstr>
      <vt:lpstr>PowerPoint Presentation</vt:lpstr>
      <vt:lpstr>PowerPoint Presentation</vt:lpstr>
      <vt:lpstr>Meaning Of Merchant Banking</vt:lpstr>
      <vt:lpstr>PowerPoint Presentation</vt:lpstr>
      <vt:lpstr>Definition</vt:lpstr>
      <vt:lpstr>Objectives of MB</vt:lpstr>
      <vt:lpstr>PowerPoint Presentation</vt:lpstr>
      <vt:lpstr>PowerPoint Presentation</vt:lpstr>
      <vt:lpstr>PowerPoint Presentation</vt:lpstr>
      <vt:lpstr>PowerPoint Presentation</vt:lpstr>
      <vt:lpstr>2. Category II</vt:lpstr>
      <vt:lpstr>3. Category III</vt:lpstr>
      <vt:lpstr>4. Category IV</vt:lpstr>
      <vt:lpstr>Organisational Set up of MB in India</vt:lpstr>
      <vt:lpstr>PowerPoint Presentation</vt:lpstr>
      <vt:lpstr>Bankers Base</vt:lpstr>
      <vt:lpstr>Institutional Base </vt:lpstr>
      <vt:lpstr>Broker Base </vt:lpstr>
      <vt:lpstr>Private Base</vt:lpstr>
      <vt:lpstr>PowerPoint Presentation</vt:lpstr>
      <vt:lpstr>PowerPoint Presentation</vt:lpstr>
      <vt:lpstr>PowerPoint Presentation</vt:lpstr>
      <vt:lpstr>PowerPoint Presentation</vt:lpstr>
      <vt:lpstr>Difference between  Merchant Banking &amp; Investment Banking</vt:lpstr>
      <vt:lpstr>PowerPoint Presentation</vt:lpstr>
      <vt:lpstr>PowerPoint Presentation</vt:lpstr>
      <vt:lpstr>Scope of MB in India</vt:lpstr>
      <vt:lpstr>PowerPoint Presentation</vt:lpstr>
      <vt:lpstr>PowerPoint Presentation</vt:lpstr>
      <vt:lpstr>1. Corporate Counselling</vt:lpstr>
      <vt:lpstr>2. Project Feasibility Study :  </vt:lpstr>
      <vt:lpstr>3. Advice on capital structuring</vt:lpstr>
      <vt:lpstr>4. Preparation of prospectus &amp; liaisoning with SEBI</vt:lpstr>
      <vt:lpstr>5. Loan Syndication </vt:lpstr>
      <vt:lpstr>6. Issue Management</vt:lpstr>
      <vt:lpstr>7. Advice on mergers &amp; acquisitions</vt:lpstr>
      <vt:lpstr>8.   Underwriters to issues</vt:lpstr>
      <vt:lpstr>9. Venture Capital </vt:lpstr>
      <vt:lpstr>10.   Assistance in ADR/GDR and other           international instruments.</vt:lpstr>
      <vt:lpstr>11. Miscellaneous Services </vt:lpstr>
      <vt:lpstr>SEBI Guidelines for MB</vt:lpstr>
      <vt:lpstr>PowerPoint Presentation</vt:lpstr>
      <vt:lpstr>PowerPoint Presentation</vt:lpstr>
      <vt:lpstr>PowerPoint Presentation</vt:lpstr>
      <vt:lpstr>Association of MB in India</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Merchant Banking</dc:title>
  <dc:creator>hemal</dc:creator>
  <cp:lastModifiedBy>HEMAL</cp:lastModifiedBy>
  <cp:revision>89</cp:revision>
  <dcterms:created xsi:type="dcterms:W3CDTF">2018-01-24T07:45:23Z</dcterms:created>
  <dcterms:modified xsi:type="dcterms:W3CDTF">2021-01-07T02:54:22Z</dcterms:modified>
</cp:coreProperties>
</file>